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60" r:id="rId3"/>
    <p:sldId id="261" r:id="rId4"/>
    <p:sldId id="277" r:id="rId5"/>
    <p:sldId id="281" r:id="rId6"/>
    <p:sldId id="262" r:id="rId7"/>
    <p:sldId id="278" r:id="rId8"/>
    <p:sldId id="293" r:id="rId9"/>
    <p:sldId id="288" r:id="rId10"/>
    <p:sldId id="266" r:id="rId11"/>
    <p:sldId id="289" r:id="rId12"/>
    <p:sldId id="272" r:id="rId13"/>
    <p:sldId id="287" r:id="rId14"/>
    <p:sldId id="290" r:id="rId15"/>
    <p:sldId id="291" r:id="rId16"/>
    <p:sldId id="279" r:id="rId17"/>
    <p:sldId id="282" r:id="rId18"/>
    <p:sldId id="276" r:id="rId19"/>
    <p:sldId id="283" r:id="rId20"/>
    <p:sldId id="286" r:id="rId21"/>
    <p:sldId id="285" r:id="rId22"/>
    <p:sldId id="284" r:id="rId23"/>
    <p:sldId id="292" r:id="rId24"/>
    <p:sldId id="274"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0141" autoAdjust="0"/>
  </p:normalViewPr>
  <p:slideViewPr>
    <p:cSldViewPr snapToGrid="0">
      <p:cViewPr>
        <p:scale>
          <a:sx n="75" d="100"/>
          <a:sy n="75" d="100"/>
        </p:scale>
        <p:origin x="136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7BA00-FAF1-4F3F-A270-F0AE2E9D167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45C132E3-231F-4E6E-AEC0-0022B08A186C}">
      <dgm:prSet phldrT="[Text]" custT="1"/>
      <dgm:spPr/>
      <dgm:t>
        <a:bodyPr/>
        <a:lstStyle/>
        <a:p>
          <a:r>
            <a:rPr lang="en-GB" sz="1800" b="1" dirty="0">
              <a:latin typeface="+mj-lt"/>
            </a:rPr>
            <a:t>OECD 2012 Recommendation of the Council on Regulatory Policy and Governance</a:t>
          </a:r>
        </a:p>
      </dgm:t>
    </dgm:pt>
    <dgm:pt modelId="{937D0B9C-7B53-4F77-8B5B-6FD4F98443EB}" type="parTrans" cxnId="{2F646FB2-E016-423A-A84D-0F19EDA73351}">
      <dgm:prSet/>
      <dgm:spPr/>
      <dgm:t>
        <a:bodyPr/>
        <a:lstStyle/>
        <a:p>
          <a:endParaRPr lang="en-GB" sz="1050">
            <a:latin typeface="+mj-lt"/>
          </a:endParaRPr>
        </a:p>
      </dgm:t>
    </dgm:pt>
    <dgm:pt modelId="{DBA80DC8-D994-4C30-915C-2910756421C2}" type="sibTrans" cxnId="{2F646FB2-E016-423A-A84D-0F19EDA73351}">
      <dgm:prSet/>
      <dgm:spPr/>
      <dgm:t>
        <a:bodyPr/>
        <a:lstStyle/>
        <a:p>
          <a:endParaRPr lang="en-GB" sz="1050">
            <a:latin typeface="+mj-lt"/>
          </a:endParaRPr>
        </a:p>
      </dgm:t>
    </dgm:pt>
    <dgm:pt modelId="{3F2A89CE-A4C4-4BCC-A9D9-BC5C8633C325}">
      <dgm:prSet phldrT="[Text]" custT="1"/>
      <dgm:spPr/>
      <dgm:t>
        <a:bodyPr/>
        <a:lstStyle/>
        <a:p>
          <a:r>
            <a:rPr lang="en-GB" sz="1200" b="1" dirty="0">
              <a:latin typeface="+mj-lt"/>
            </a:rPr>
            <a:t>1. Explicit policy on regulatory quality</a:t>
          </a:r>
        </a:p>
      </dgm:t>
    </dgm:pt>
    <dgm:pt modelId="{9DB38A42-4D88-4ACE-99EF-3C32E656839C}" type="parTrans" cxnId="{6819A96C-6E4E-4467-82E6-D719C65D6063}">
      <dgm:prSet/>
      <dgm:spPr/>
      <dgm:t>
        <a:bodyPr/>
        <a:lstStyle/>
        <a:p>
          <a:endParaRPr lang="en-GB" sz="1050">
            <a:latin typeface="+mj-lt"/>
          </a:endParaRPr>
        </a:p>
      </dgm:t>
    </dgm:pt>
    <dgm:pt modelId="{E8FD0E78-DE4D-48B8-A4D7-5C13780737CF}" type="sibTrans" cxnId="{6819A96C-6E4E-4467-82E6-D719C65D6063}">
      <dgm:prSet/>
      <dgm:spPr/>
      <dgm:t>
        <a:bodyPr/>
        <a:lstStyle/>
        <a:p>
          <a:endParaRPr lang="en-GB" sz="1050">
            <a:latin typeface="+mj-lt"/>
          </a:endParaRPr>
        </a:p>
      </dgm:t>
    </dgm:pt>
    <dgm:pt modelId="{F22B1348-1B66-4DF3-9E4B-D51A149E8F83}">
      <dgm:prSet phldrT="[Text]" custT="1"/>
      <dgm:spPr>
        <a:solidFill>
          <a:schemeClr val="accent2">
            <a:lumMod val="60000"/>
            <a:lumOff val="40000"/>
          </a:schemeClr>
        </a:solidFill>
      </dgm:spPr>
      <dgm:t>
        <a:bodyPr/>
        <a:lstStyle/>
        <a:p>
          <a:r>
            <a:rPr lang="en-GB" sz="1200" b="1" dirty="0">
              <a:latin typeface="+mj-lt"/>
            </a:rPr>
            <a:t>2. </a:t>
          </a:r>
          <a:r>
            <a:rPr lang="en-GB" sz="1200" b="1">
              <a:latin typeface="+mj-lt"/>
            </a:rPr>
            <a:t>Communication </a:t>
          </a:r>
          <a:r>
            <a:rPr lang="en-GB" sz="1200" b="1" dirty="0">
              <a:latin typeface="+mj-lt"/>
            </a:rPr>
            <a:t>Consultation and Engagement</a:t>
          </a:r>
        </a:p>
      </dgm:t>
    </dgm:pt>
    <dgm:pt modelId="{F5FE5C4E-A20D-48CC-B820-FEAE04ABE95E}" type="parTrans" cxnId="{9FE72A80-234D-4EFA-84B5-14DA73B3DC6A}">
      <dgm:prSet/>
      <dgm:spPr/>
      <dgm:t>
        <a:bodyPr/>
        <a:lstStyle/>
        <a:p>
          <a:endParaRPr lang="en-GB" sz="1050">
            <a:latin typeface="+mj-lt"/>
          </a:endParaRPr>
        </a:p>
      </dgm:t>
    </dgm:pt>
    <dgm:pt modelId="{74EF6CDC-DDE7-49DF-ABB9-CE30B6ABABBE}" type="sibTrans" cxnId="{9FE72A80-234D-4EFA-84B5-14DA73B3DC6A}">
      <dgm:prSet/>
      <dgm:spPr/>
      <dgm:t>
        <a:bodyPr/>
        <a:lstStyle/>
        <a:p>
          <a:endParaRPr lang="en-GB" sz="1050">
            <a:latin typeface="+mj-lt"/>
          </a:endParaRPr>
        </a:p>
      </dgm:t>
    </dgm:pt>
    <dgm:pt modelId="{90C2CC67-B01F-470E-B5A1-E6A2E0F8048B}">
      <dgm:prSet phldrT="[Text]" custT="1"/>
      <dgm:spPr>
        <a:solidFill>
          <a:srgbClr val="4F81BD"/>
        </a:solidFill>
      </dgm:spPr>
      <dgm:t>
        <a:bodyPr/>
        <a:lstStyle/>
        <a:p>
          <a:r>
            <a:rPr lang="en-GB" sz="1200" b="1" dirty="0">
              <a:latin typeface="+mj-lt"/>
            </a:rPr>
            <a:t>3. Regulatory Oversight</a:t>
          </a:r>
        </a:p>
      </dgm:t>
    </dgm:pt>
    <dgm:pt modelId="{B8313611-27A0-45CD-80E9-7DDF06B2B1DB}" type="parTrans" cxnId="{A691D0FE-EE32-4E1E-9E97-ACA458F30108}">
      <dgm:prSet/>
      <dgm:spPr/>
      <dgm:t>
        <a:bodyPr/>
        <a:lstStyle/>
        <a:p>
          <a:endParaRPr lang="en-GB" sz="1050">
            <a:latin typeface="+mj-lt"/>
          </a:endParaRPr>
        </a:p>
      </dgm:t>
    </dgm:pt>
    <dgm:pt modelId="{6099BE56-FB6F-456B-AFFA-089F4649FFFD}" type="sibTrans" cxnId="{A691D0FE-EE32-4E1E-9E97-ACA458F30108}">
      <dgm:prSet/>
      <dgm:spPr/>
      <dgm:t>
        <a:bodyPr/>
        <a:lstStyle/>
        <a:p>
          <a:endParaRPr lang="en-GB" sz="1050">
            <a:latin typeface="+mj-lt"/>
          </a:endParaRPr>
        </a:p>
      </dgm:t>
    </dgm:pt>
    <dgm:pt modelId="{B0AF6FAC-E3C4-46F2-B9A2-C604D71C5BD5}">
      <dgm:prSet phldrT="[Text]" custT="1"/>
      <dgm:spPr/>
      <dgm:t>
        <a:bodyPr/>
        <a:lstStyle/>
        <a:p>
          <a:r>
            <a:rPr lang="en-GB" sz="1200" b="1" dirty="0">
              <a:latin typeface="+mj-lt"/>
            </a:rPr>
            <a:t>4. Integrated RIA</a:t>
          </a:r>
        </a:p>
      </dgm:t>
    </dgm:pt>
    <dgm:pt modelId="{1E8FDCB0-BE64-4ECD-8EE3-DD4BAC327F07}" type="parTrans" cxnId="{53C40E46-B88D-4265-86F3-26C7465B81EC}">
      <dgm:prSet/>
      <dgm:spPr/>
      <dgm:t>
        <a:bodyPr/>
        <a:lstStyle/>
        <a:p>
          <a:endParaRPr lang="en-GB" sz="1050">
            <a:latin typeface="+mj-lt"/>
          </a:endParaRPr>
        </a:p>
      </dgm:t>
    </dgm:pt>
    <dgm:pt modelId="{B925EF47-ACC8-46BE-8443-54300363A961}" type="sibTrans" cxnId="{53C40E46-B88D-4265-86F3-26C7465B81EC}">
      <dgm:prSet/>
      <dgm:spPr/>
      <dgm:t>
        <a:bodyPr/>
        <a:lstStyle/>
        <a:p>
          <a:endParaRPr lang="en-GB" sz="1050">
            <a:latin typeface="+mj-lt"/>
          </a:endParaRPr>
        </a:p>
      </dgm:t>
    </dgm:pt>
    <dgm:pt modelId="{D799148F-91BC-4052-9668-9C5BAB09A07D}">
      <dgm:prSet phldrT="[Text]" custT="1"/>
      <dgm:spPr/>
      <dgm:t>
        <a:bodyPr/>
        <a:lstStyle/>
        <a:p>
          <a:r>
            <a:rPr lang="en-GB" sz="1200" b="1" dirty="0">
              <a:latin typeface="+mj-lt"/>
            </a:rPr>
            <a:t>5. Review Regulatory Stock – </a:t>
          </a:r>
        </a:p>
        <a:p>
          <a:r>
            <a:rPr lang="en-GB" sz="1200" b="1" dirty="0">
              <a:latin typeface="+mj-lt"/>
            </a:rPr>
            <a:t>ex post evaluation</a:t>
          </a:r>
        </a:p>
      </dgm:t>
    </dgm:pt>
    <dgm:pt modelId="{183A290A-6E88-4154-AC44-C46B8F7F8CDD}" type="parTrans" cxnId="{3542265B-0E55-475F-97AC-1716A3DC4754}">
      <dgm:prSet/>
      <dgm:spPr/>
      <dgm:t>
        <a:bodyPr/>
        <a:lstStyle/>
        <a:p>
          <a:endParaRPr lang="en-GB" sz="1050">
            <a:latin typeface="+mj-lt"/>
          </a:endParaRPr>
        </a:p>
      </dgm:t>
    </dgm:pt>
    <dgm:pt modelId="{69BB16C6-5971-47D7-BCCA-E20AB4BA9C75}" type="sibTrans" cxnId="{3542265B-0E55-475F-97AC-1716A3DC4754}">
      <dgm:prSet/>
      <dgm:spPr/>
      <dgm:t>
        <a:bodyPr/>
        <a:lstStyle/>
        <a:p>
          <a:endParaRPr lang="en-GB" sz="1050">
            <a:latin typeface="+mj-lt"/>
          </a:endParaRPr>
        </a:p>
      </dgm:t>
    </dgm:pt>
    <dgm:pt modelId="{A8673BFA-7946-4EE7-86ED-20103AC4B4BF}">
      <dgm:prSet phldrT="[Text]" custT="1"/>
      <dgm:spPr/>
      <dgm:t>
        <a:bodyPr/>
        <a:lstStyle/>
        <a:p>
          <a:r>
            <a:rPr lang="en-GB" sz="1200" b="1" dirty="0">
              <a:latin typeface="+mj-lt"/>
            </a:rPr>
            <a:t>6. Review performance of regulatory reform</a:t>
          </a:r>
        </a:p>
      </dgm:t>
    </dgm:pt>
    <dgm:pt modelId="{0D8684C1-8F3C-425C-AE02-C0F6A7F0B100}" type="parTrans" cxnId="{BF322BF1-F905-4E2B-A7B2-79D8B60BF9F1}">
      <dgm:prSet/>
      <dgm:spPr/>
      <dgm:t>
        <a:bodyPr/>
        <a:lstStyle/>
        <a:p>
          <a:endParaRPr lang="en-GB" sz="1050">
            <a:latin typeface="+mj-lt"/>
          </a:endParaRPr>
        </a:p>
      </dgm:t>
    </dgm:pt>
    <dgm:pt modelId="{21FC2E7E-9556-4D1F-8650-3C86D7A33129}" type="sibTrans" cxnId="{BF322BF1-F905-4E2B-A7B2-79D8B60BF9F1}">
      <dgm:prSet/>
      <dgm:spPr/>
      <dgm:t>
        <a:bodyPr/>
        <a:lstStyle/>
        <a:p>
          <a:endParaRPr lang="en-GB" sz="1050">
            <a:latin typeface="+mj-lt"/>
          </a:endParaRPr>
        </a:p>
      </dgm:t>
    </dgm:pt>
    <dgm:pt modelId="{54DD7968-EB23-43F5-94FC-FD7F1E785047}">
      <dgm:prSet phldrT="[Text]" custT="1"/>
      <dgm:spPr/>
      <dgm:t>
        <a:bodyPr/>
        <a:lstStyle/>
        <a:p>
          <a:r>
            <a:rPr lang="en-GB" sz="1200" b="1" dirty="0">
              <a:latin typeface="+mj-lt"/>
            </a:rPr>
            <a:t>7. The organisation of regulatory agencies</a:t>
          </a:r>
        </a:p>
      </dgm:t>
    </dgm:pt>
    <dgm:pt modelId="{95C50637-A0EF-413A-B9C4-6C7BCDFC0180}" type="parTrans" cxnId="{5EB30B08-FB3D-4CD0-8111-D0C419B59448}">
      <dgm:prSet/>
      <dgm:spPr/>
      <dgm:t>
        <a:bodyPr/>
        <a:lstStyle/>
        <a:p>
          <a:endParaRPr lang="en-GB" sz="1050">
            <a:latin typeface="+mj-lt"/>
          </a:endParaRPr>
        </a:p>
      </dgm:t>
    </dgm:pt>
    <dgm:pt modelId="{5B49046A-2071-4A1E-99BE-F8D59FD013B9}" type="sibTrans" cxnId="{5EB30B08-FB3D-4CD0-8111-D0C419B59448}">
      <dgm:prSet/>
      <dgm:spPr/>
      <dgm:t>
        <a:bodyPr/>
        <a:lstStyle/>
        <a:p>
          <a:endParaRPr lang="en-GB" sz="1050">
            <a:latin typeface="+mj-lt"/>
          </a:endParaRPr>
        </a:p>
      </dgm:t>
    </dgm:pt>
    <dgm:pt modelId="{613C827E-DFF9-4E17-83DB-91E13B2BCDD7}">
      <dgm:prSet phldrT="[Text]" custT="1"/>
      <dgm:spPr/>
      <dgm:t>
        <a:bodyPr/>
        <a:lstStyle/>
        <a:p>
          <a:r>
            <a:rPr lang="en-GB" sz="1200" b="1" dirty="0">
              <a:latin typeface="+mj-lt"/>
            </a:rPr>
            <a:t>8. Administrative and judicial review</a:t>
          </a:r>
        </a:p>
      </dgm:t>
    </dgm:pt>
    <dgm:pt modelId="{0302D95B-46F0-4FDB-98FE-8FB4E21C6A8B}" type="parTrans" cxnId="{2799B60D-6D32-40DB-B4CF-269543BDFBFC}">
      <dgm:prSet/>
      <dgm:spPr/>
      <dgm:t>
        <a:bodyPr/>
        <a:lstStyle/>
        <a:p>
          <a:endParaRPr lang="en-GB" sz="1050">
            <a:latin typeface="+mj-lt"/>
          </a:endParaRPr>
        </a:p>
      </dgm:t>
    </dgm:pt>
    <dgm:pt modelId="{370444C9-4E27-47AD-8C76-509473EFDB0C}" type="sibTrans" cxnId="{2799B60D-6D32-40DB-B4CF-269543BDFBFC}">
      <dgm:prSet/>
      <dgm:spPr/>
      <dgm:t>
        <a:bodyPr/>
        <a:lstStyle/>
        <a:p>
          <a:endParaRPr lang="en-GB" sz="1050">
            <a:latin typeface="+mj-lt"/>
          </a:endParaRPr>
        </a:p>
      </dgm:t>
    </dgm:pt>
    <dgm:pt modelId="{7720CB6E-2FBD-41A1-B048-D870F0523CA8}">
      <dgm:prSet phldrT="[Text]" custT="1"/>
      <dgm:spPr/>
      <dgm:t>
        <a:bodyPr/>
        <a:lstStyle/>
        <a:p>
          <a:r>
            <a:rPr lang="en-GB" sz="1200" b="1" dirty="0">
              <a:latin typeface="+mj-lt"/>
            </a:rPr>
            <a:t>9. Risk and Regulation</a:t>
          </a:r>
        </a:p>
      </dgm:t>
    </dgm:pt>
    <dgm:pt modelId="{5FA2AA27-66EE-4FE2-9882-426AE9F52A9A}" type="parTrans" cxnId="{F28E57D1-3CCA-4AEF-9F21-4751A5B563B3}">
      <dgm:prSet/>
      <dgm:spPr/>
      <dgm:t>
        <a:bodyPr/>
        <a:lstStyle/>
        <a:p>
          <a:endParaRPr lang="en-GB" sz="1050">
            <a:latin typeface="+mj-lt"/>
          </a:endParaRPr>
        </a:p>
      </dgm:t>
    </dgm:pt>
    <dgm:pt modelId="{70285ABA-3FE1-416F-8473-93D3C4A79ED0}" type="sibTrans" cxnId="{F28E57D1-3CCA-4AEF-9F21-4751A5B563B3}">
      <dgm:prSet/>
      <dgm:spPr/>
      <dgm:t>
        <a:bodyPr/>
        <a:lstStyle/>
        <a:p>
          <a:endParaRPr lang="en-GB" sz="1050">
            <a:latin typeface="+mj-lt"/>
          </a:endParaRPr>
        </a:p>
      </dgm:t>
    </dgm:pt>
    <dgm:pt modelId="{5295718F-F803-4BE4-B166-2CB00B505A83}">
      <dgm:prSet phldrT="[Text]" custT="1"/>
      <dgm:spPr/>
      <dgm:t>
        <a:bodyPr/>
        <a:lstStyle/>
        <a:p>
          <a:r>
            <a:rPr lang="en-GB" sz="1200" b="1" dirty="0">
              <a:latin typeface="+mj-lt"/>
            </a:rPr>
            <a:t>10. Regulatory coherence across levels of Government</a:t>
          </a:r>
        </a:p>
      </dgm:t>
    </dgm:pt>
    <dgm:pt modelId="{9CABEB10-835C-44C2-B735-6E915E45F160}" type="parTrans" cxnId="{58D68995-04F6-41A8-9D13-2160E07EFC38}">
      <dgm:prSet/>
      <dgm:spPr/>
      <dgm:t>
        <a:bodyPr/>
        <a:lstStyle/>
        <a:p>
          <a:endParaRPr lang="en-GB" sz="1050">
            <a:latin typeface="+mj-lt"/>
          </a:endParaRPr>
        </a:p>
      </dgm:t>
    </dgm:pt>
    <dgm:pt modelId="{6A9F439F-552F-4246-93D1-C216DE83F190}" type="sibTrans" cxnId="{58D68995-04F6-41A8-9D13-2160E07EFC38}">
      <dgm:prSet/>
      <dgm:spPr/>
      <dgm:t>
        <a:bodyPr/>
        <a:lstStyle/>
        <a:p>
          <a:endParaRPr lang="en-GB" sz="1050">
            <a:latin typeface="+mj-lt"/>
          </a:endParaRPr>
        </a:p>
      </dgm:t>
    </dgm:pt>
    <dgm:pt modelId="{1D40B595-9C13-4402-9EF6-C8034021C750}">
      <dgm:prSet phldrT="[Text]" custT="1"/>
      <dgm:spPr/>
      <dgm:t>
        <a:bodyPr/>
        <a:lstStyle/>
        <a:p>
          <a:r>
            <a:rPr lang="en-GB" sz="1200" b="1" dirty="0">
              <a:latin typeface="+mj-lt"/>
            </a:rPr>
            <a:t>11. Regulatory management capacity at sub-national level</a:t>
          </a:r>
        </a:p>
      </dgm:t>
    </dgm:pt>
    <dgm:pt modelId="{E13140AF-6A75-42B2-876E-53738DDCDD04}" type="parTrans" cxnId="{9E413E6D-1B98-43FB-9E92-FF87CFE9DF07}">
      <dgm:prSet/>
      <dgm:spPr/>
      <dgm:t>
        <a:bodyPr/>
        <a:lstStyle/>
        <a:p>
          <a:endParaRPr lang="en-GB" sz="1050">
            <a:latin typeface="+mj-lt"/>
          </a:endParaRPr>
        </a:p>
      </dgm:t>
    </dgm:pt>
    <dgm:pt modelId="{2EEC56BC-BC4A-46D5-B86F-D7772C26DDF6}" type="sibTrans" cxnId="{9E413E6D-1B98-43FB-9E92-FF87CFE9DF07}">
      <dgm:prSet/>
      <dgm:spPr/>
      <dgm:t>
        <a:bodyPr/>
        <a:lstStyle/>
        <a:p>
          <a:endParaRPr lang="en-GB" sz="1050">
            <a:latin typeface="+mj-lt"/>
          </a:endParaRPr>
        </a:p>
      </dgm:t>
    </dgm:pt>
    <dgm:pt modelId="{91090264-F7C0-4356-BB53-72E65C50C5FB}">
      <dgm:prSet phldrT="[Text]" custT="1"/>
      <dgm:spPr>
        <a:solidFill>
          <a:srgbClr val="4F81BD"/>
        </a:solidFill>
      </dgm:spPr>
      <dgm:t>
        <a:bodyPr/>
        <a:lstStyle/>
        <a:p>
          <a:r>
            <a:rPr lang="en-GB" sz="1200" b="1" dirty="0">
              <a:solidFill>
                <a:schemeClr val="bg1"/>
              </a:solidFill>
              <a:latin typeface="+mj-lt"/>
            </a:rPr>
            <a:t>12. International regulatory co-operation </a:t>
          </a:r>
        </a:p>
      </dgm:t>
    </dgm:pt>
    <dgm:pt modelId="{35A7CEBA-4F26-46E8-BA5E-BDA00016F2EB}" type="parTrans" cxnId="{76E46E19-B466-457F-98E8-239A9E26C8BC}">
      <dgm:prSet/>
      <dgm:spPr/>
      <dgm:t>
        <a:bodyPr/>
        <a:lstStyle/>
        <a:p>
          <a:endParaRPr lang="en-GB" sz="1050">
            <a:latin typeface="+mj-lt"/>
          </a:endParaRPr>
        </a:p>
      </dgm:t>
    </dgm:pt>
    <dgm:pt modelId="{69A5FE89-8782-43AD-9E42-BA18BBF24F01}" type="sibTrans" cxnId="{76E46E19-B466-457F-98E8-239A9E26C8BC}">
      <dgm:prSet/>
      <dgm:spPr/>
      <dgm:t>
        <a:bodyPr/>
        <a:lstStyle/>
        <a:p>
          <a:endParaRPr lang="en-GB" sz="1050">
            <a:latin typeface="+mj-lt"/>
          </a:endParaRPr>
        </a:p>
      </dgm:t>
    </dgm:pt>
    <dgm:pt modelId="{95281C27-066E-4D5A-BB27-5E67D94978C4}" type="pres">
      <dgm:prSet presAssocID="{CB07BA00-FAF1-4F3F-A270-F0AE2E9D1678}" presName="Name0" presStyleCnt="0">
        <dgm:presLayoutVars>
          <dgm:chMax val="1"/>
          <dgm:dir/>
          <dgm:animLvl val="ctr"/>
          <dgm:resizeHandles val="exact"/>
        </dgm:presLayoutVars>
      </dgm:prSet>
      <dgm:spPr/>
    </dgm:pt>
    <dgm:pt modelId="{6BA16369-FA0F-410B-A418-361E1331E4BC}" type="pres">
      <dgm:prSet presAssocID="{45C132E3-231F-4E6E-AEC0-0022B08A186C}" presName="centerShape" presStyleLbl="node0" presStyleIdx="0" presStyleCnt="1" custScaleX="293410" custScaleY="275782"/>
      <dgm:spPr/>
    </dgm:pt>
    <dgm:pt modelId="{3724A4FD-F8D2-4F21-910D-AAA0274C55C9}" type="pres">
      <dgm:prSet presAssocID="{3F2A89CE-A4C4-4BCC-A9D9-BC5C8633C325}" presName="node" presStyleLbl="node1" presStyleIdx="0" presStyleCnt="12" custScaleX="226923" custScaleY="164246" custRadScaleRad="100339" custRadScaleInc="-47112">
        <dgm:presLayoutVars>
          <dgm:bulletEnabled val="1"/>
        </dgm:presLayoutVars>
      </dgm:prSet>
      <dgm:spPr/>
    </dgm:pt>
    <dgm:pt modelId="{2E3D5D42-78D1-460B-B986-ABCB2E871F44}" type="pres">
      <dgm:prSet presAssocID="{3F2A89CE-A4C4-4BCC-A9D9-BC5C8633C325}" presName="dummy" presStyleCnt="0"/>
      <dgm:spPr/>
    </dgm:pt>
    <dgm:pt modelId="{D3E25FA5-A0B9-4995-8651-B4A4B26075A9}" type="pres">
      <dgm:prSet presAssocID="{E8FD0E78-DE4D-48B8-A4D7-5C13780737CF}" presName="sibTrans" presStyleLbl="sibTrans2D1" presStyleIdx="0" presStyleCnt="12"/>
      <dgm:spPr/>
    </dgm:pt>
    <dgm:pt modelId="{B45BEFD7-8F04-4781-8506-0CB767D7A11F}" type="pres">
      <dgm:prSet presAssocID="{F22B1348-1B66-4DF3-9E4B-D51A149E8F83}" presName="node" presStyleLbl="node1" presStyleIdx="1" presStyleCnt="12" custScaleX="254639" custScaleY="164246" custRadScaleRad="113096" custRadScaleInc="47073">
        <dgm:presLayoutVars>
          <dgm:bulletEnabled val="1"/>
        </dgm:presLayoutVars>
      </dgm:prSet>
      <dgm:spPr/>
    </dgm:pt>
    <dgm:pt modelId="{BDB3396A-60E3-439E-B4D2-2092AFD21B1F}" type="pres">
      <dgm:prSet presAssocID="{F22B1348-1B66-4DF3-9E4B-D51A149E8F83}" presName="dummy" presStyleCnt="0"/>
      <dgm:spPr/>
    </dgm:pt>
    <dgm:pt modelId="{93C92792-5807-4FC8-B6CB-673D0AD75B46}" type="pres">
      <dgm:prSet presAssocID="{74EF6CDC-DDE7-49DF-ABB9-CE30B6ABABBE}" presName="sibTrans" presStyleLbl="sibTrans2D1" presStyleIdx="1" presStyleCnt="12"/>
      <dgm:spPr/>
    </dgm:pt>
    <dgm:pt modelId="{BA94BE40-8706-4B83-BD4C-2926433AA3DE}" type="pres">
      <dgm:prSet presAssocID="{90C2CC67-B01F-470E-B5A1-E6A2E0F8048B}" presName="node" presStyleLbl="node1" presStyleIdx="2" presStyleCnt="12" custScaleX="226923" custScaleY="164246" custRadScaleRad="109444" custRadScaleInc="40203">
        <dgm:presLayoutVars>
          <dgm:bulletEnabled val="1"/>
        </dgm:presLayoutVars>
      </dgm:prSet>
      <dgm:spPr/>
    </dgm:pt>
    <dgm:pt modelId="{0DC16F68-5FA5-47E8-BC78-39F35314C220}" type="pres">
      <dgm:prSet presAssocID="{90C2CC67-B01F-470E-B5A1-E6A2E0F8048B}" presName="dummy" presStyleCnt="0"/>
      <dgm:spPr/>
    </dgm:pt>
    <dgm:pt modelId="{666A00D1-5FD7-46C8-BA8C-EC06C311D08D}" type="pres">
      <dgm:prSet presAssocID="{6099BE56-FB6F-456B-AFFA-089F4649FFFD}" presName="sibTrans" presStyleLbl="sibTrans2D1" presStyleIdx="2" presStyleCnt="12"/>
      <dgm:spPr/>
    </dgm:pt>
    <dgm:pt modelId="{D3F50DF8-9C74-4989-BA2F-F7CED4D6AB9F}" type="pres">
      <dgm:prSet presAssocID="{B0AF6FAC-E3C4-46F2-B9A2-C604D71C5BD5}" presName="node" presStyleLbl="node1" presStyleIdx="3" presStyleCnt="12" custScaleX="226923" custScaleY="164246" custRadScaleRad="126126" custRadScaleInc="-5517">
        <dgm:presLayoutVars>
          <dgm:bulletEnabled val="1"/>
        </dgm:presLayoutVars>
      </dgm:prSet>
      <dgm:spPr/>
    </dgm:pt>
    <dgm:pt modelId="{2C43E491-5A91-4E4B-AA7E-458D4B38F2C5}" type="pres">
      <dgm:prSet presAssocID="{B0AF6FAC-E3C4-46F2-B9A2-C604D71C5BD5}" presName="dummy" presStyleCnt="0"/>
      <dgm:spPr/>
    </dgm:pt>
    <dgm:pt modelId="{1CB0F6E7-6305-4ADF-8F74-28CA8C36F07D}" type="pres">
      <dgm:prSet presAssocID="{B925EF47-ACC8-46BE-8443-54300363A961}" presName="sibTrans" presStyleLbl="sibTrans2D1" presStyleIdx="3" presStyleCnt="12"/>
      <dgm:spPr/>
    </dgm:pt>
    <dgm:pt modelId="{84578A5A-5C1F-473D-A9F8-2403E422D4F6}" type="pres">
      <dgm:prSet presAssocID="{D799148F-91BC-4052-9668-9C5BAB09A07D}" presName="node" presStyleLbl="node1" presStyleIdx="4" presStyleCnt="12" custScaleX="226923" custScaleY="164246" custRadScaleRad="122191" custRadScaleInc="-58457">
        <dgm:presLayoutVars>
          <dgm:bulletEnabled val="1"/>
        </dgm:presLayoutVars>
      </dgm:prSet>
      <dgm:spPr/>
    </dgm:pt>
    <dgm:pt modelId="{C478A215-6F2A-4455-B38D-2D66EE2D9160}" type="pres">
      <dgm:prSet presAssocID="{D799148F-91BC-4052-9668-9C5BAB09A07D}" presName="dummy" presStyleCnt="0"/>
      <dgm:spPr/>
    </dgm:pt>
    <dgm:pt modelId="{E6D0404F-1C59-4577-91C4-EC85340F13A7}" type="pres">
      <dgm:prSet presAssocID="{69BB16C6-5971-47D7-BCCA-E20AB4BA9C75}" presName="sibTrans" presStyleLbl="sibTrans2D1" presStyleIdx="4" presStyleCnt="12"/>
      <dgm:spPr/>
    </dgm:pt>
    <dgm:pt modelId="{A0396226-3344-4A1E-B59B-35D8B81EDE2D}" type="pres">
      <dgm:prSet presAssocID="{A8673BFA-7946-4EE7-86ED-20103AC4B4BF}" presName="node" presStyleLbl="node1" presStyleIdx="5" presStyleCnt="12" custScaleX="226923" custScaleY="164246" custRadScaleRad="110662" custRadScaleInc="-85014">
        <dgm:presLayoutVars>
          <dgm:bulletEnabled val="1"/>
        </dgm:presLayoutVars>
      </dgm:prSet>
      <dgm:spPr/>
    </dgm:pt>
    <dgm:pt modelId="{929AEB0B-4351-41ED-B99B-304A7FA46E12}" type="pres">
      <dgm:prSet presAssocID="{A8673BFA-7946-4EE7-86ED-20103AC4B4BF}" presName="dummy" presStyleCnt="0"/>
      <dgm:spPr/>
    </dgm:pt>
    <dgm:pt modelId="{BE7EE7FF-20C7-4E99-8C20-285460BC1690}" type="pres">
      <dgm:prSet presAssocID="{21FC2E7E-9556-4D1F-8650-3C86D7A33129}" presName="sibTrans" presStyleLbl="sibTrans2D1" presStyleIdx="5" presStyleCnt="12"/>
      <dgm:spPr/>
    </dgm:pt>
    <dgm:pt modelId="{F202B57B-D856-4E26-A2EE-7EA40A97927A}" type="pres">
      <dgm:prSet presAssocID="{54DD7968-EB23-43F5-94FC-FD7F1E785047}" presName="node" presStyleLbl="node1" presStyleIdx="6" presStyleCnt="12" custScaleX="226923" custScaleY="164246" custRadScaleRad="100331" custRadScaleInc="-46561">
        <dgm:presLayoutVars>
          <dgm:bulletEnabled val="1"/>
        </dgm:presLayoutVars>
      </dgm:prSet>
      <dgm:spPr/>
    </dgm:pt>
    <dgm:pt modelId="{0EC8C042-5EF0-4262-8AE9-4587DF877F71}" type="pres">
      <dgm:prSet presAssocID="{54DD7968-EB23-43F5-94FC-FD7F1E785047}" presName="dummy" presStyleCnt="0"/>
      <dgm:spPr/>
    </dgm:pt>
    <dgm:pt modelId="{2272AE8E-4985-4315-BDD5-3E7B52AA7FD8}" type="pres">
      <dgm:prSet presAssocID="{5B49046A-2071-4A1E-99BE-F8D59FD013B9}" presName="sibTrans" presStyleLbl="sibTrans2D1" presStyleIdx="6" presStyleCnt="12"/>
      <dgm:spPr/>
    </dgm:pt>
    <dgm:pt modelId="{F46FD740-0C0A-4CC0-B0B2-983EC9EFB06A}" type="pres">
      <dgm:prSet presAssocID="{613C827E-DFF9-4E17-83DB-91E13B2BCDD7}" presName="node" presStyleLbl="node1" presStyleIdx="7" presStyleCnt="12" custScaleX="226923" custScaleY="164246" custRadScaleRad="103896" custRadScaleInc="35355">
        <dgm:presLayoutVars>
          <dgm:bulletEnabled val="1"/>
        </dgm:presLayoutVars>
      </dgm:prSet>
      <dgm:spPr/>
    </dgm:pt>
    <dgm:pt modelId="{3558CECA-988E-48EE-BE09-442AA9E44502}" type="pres">
      <dgm:prSet presAssocID="{613C827E-DFF9-4E17-83DB-91E13B2BCDD7}" presName="dummy" presStyleCnt="0"/>
      <dgm:spPr/>
    </dgm:pt>
    <dgm:pt modelId="{E17AC12D-FCFA-453F-A453-97E5E7CC9E92}" type="pres">
      <dgm:prSet presAssocID="{370444C9-4E27-47AD-8C76-509473EFDB0C}" presName="sibTrans" presStyleLbl="sibTrans2D1" presStyleIdx="7" presStyleCnt="12"/>
      <dgm:spPr/>
    </dgm:pt>
    <dgm:pt modelId="{08DBEA25-80AF-4F59-9719-722BA9B11CB4}" type="pres">
      <dgm:prSet presAssocID="{7720CB6E-2FBD-41A1-B048-D870F0523CA8}" presName="node" presStyleLbl="node1" presStyleIdx="8" presStyleCnt="12" custScaleX="226923" custScaleY="164246" custRadScaleRad="114744" custRadScaleInc="41668">
        <dgm:presLayoutVars>
          <dgm:bulletEnabled val="1"/>
        </dgm:presLayoutVars>
      </dgm:prSet>
      <dgm:spPr/>
    </dgm:pt>
    <dgm:pt modelId="{EB3DE794-3FDC-45F5-83C3-39D1B78111EC}" type="pres">
      <dgm:prSet presAssocID="{7720CB6E-2FBD-41A1-B048-D870F0523CA8}" presName="dummy" presStyleCnt="0"/>
      <dgm:spPr/>
    </dgm:pt>
    <dgm:pt modelId="{EFE83986-7AEC-4570-A924-3A1BACAF094A}" type="pres">
      <dgm:prSet presAssocID="{70285ABA-3FE1-416F-8473-93D3C4A79ED0}" presName="sibTrans" presStyleLbl="sibTrans2D1" presStyleIdx="8" presStyleCnt="12"/>
      <dgm:spPr/>
    </dgm:pt>
    <dgm:pt modelId="{AB8D5CA9-B937-4922-92AC-01B4FCBFEABB}" type="pres">
      <dgm:prSet presAssocID="{5295718F-F803-4BE4-B166-2CB00B505A83}" presName="node" presStyleLbl="node1" presStyleIdx="9" presStyleCnt="12" custScaleX="226923" custScaleY="164246" custRadScaleRad="126234" custRadScaleInc="-9363">
        <dgm:presLayoutVars>
          <dgm:bulletEnabled val="1"/>
        </dgm:presLayoutVars>
      </dgm:prSet>
      <dgm:spPr/>
    </dgm:pt>
    <dgm:pt modelId="{6B1894E4-E44F-43A6-89CE-3D5ECE5A0B89}" type="pres">
      <dgm:prSet presAssocID="{5295718F-F803-4BE4-B166-2CB00B505A83}" presName="dummy" presStyleCnt="0"/>
      <dgm:spPr/>
    </dgm:pt>
    <dgm:pt modelId="{E62EC160-D4A5-458E-A1AE-C075DAF1C83C}" type="pres">
      <dgm:prSet presAssocID="{6A9F439F-552F-4246-93D1-C216DE83F190}" presName="sibTrans" presStyleLbl="sibTrans2D1" presStyleIdx="9" presStyleCnt="12"/>
      <dgm:spPr/>
    </dgm:pt>
    <dgm:pt modelId="{4CF9D711-2DBE-4B5E-9F77-066A26F84CA4}" type="pres">
      <dgm:prSet presAssocID="{1D40B595-9C13-4402-9EF6-C8034021C750}" presName="node" presStyleLbl="node1" presStyleIdx="10" presStyleCnt="12" custScaleX="226923" custScaleY="164246" custRadScaleRad="125873" custRadScaleInc="-76120">
        <dgm:presLayoutVars>
          <dgm:bulletEnabled val="1"/>
        </dgm:presLayoutVars>
      </dgm:prSet>
      <dgm:spPr/>
    </dgm:pt>
    <dgm:pt modelId="{0D61FA7B-09E7-4655-B5E1-B33967EEE4DB}" type="pres">
      <dgm:prSet presAssocID="{1D40B595-9C13-4402-9EF6-C8034021C750}" presName="dummy" presStyleCnt="0"/>
      <dgm:spPr/>
    </dgm:pt>
    <dgm:pt modelId="{44665FFA-1FC9-412B-B5CC-F30F244C6848}" type="pres">
      <dgm:prSet presAssocID="{2EEC56BC-BC4A-46D5-B86F-D7772C26DDF6}" presName="sibTrans" presStyleLbl="sibTrans2D1" presStyleIdx="10" presStyleCnt="12"/>
      <dgm:spPr/>
    </dgm:pt>
    <dgm:pt modelId="{D6776310-E144-490B-AFA8-9A68FCAA1788}" type="pres">
      <dgm:prSet presAssocID="{91090264-F7C0-4356-BB53-72E65C50C5FB}" presName="node" presStyleLbl="node1" presStyleIdx="11" presStyleCnt="12" custScaleX="226923" custScaleY="164246" custRadScaleRad="116144" custRadScaleInc="-94404">
        <dgm:presLayoutVars>
          <dgm:bulletEnabled val="1"/>
        </dgm:presLayoutVars>
      </dgm:prSet>
      <dgm:spPr/>
    </dgm:pt>
    <dgm:pt modelId="{9B1083C5-AB38-43D2-BF43-1999316B5DAE}" type="pres">
      <dgm:prSet presAssocID="{91090264-F7C0-4356-BB53-72E65C50C5FB}" presName="dummy" presStyleCnt="0"/>
      <dgm:spPr/>
    </dgm:pt>
    <dgm:pt modelId="{344B210C-1FA0-40F8-AB05-B8345FA9F12F}" type="pres">
      <dgm:prSet presAssocID="{69A5FE89-8782-43AD-9E42-BA18BBF24F01}" presName="sibTrans" presStyleLbl="sibTrans2D1" presStyleIdx="11" presStyleCnt="12"/>
      <dgm:spPr/>
    </dgm:pt>
  </dgm:ptLst>
  <dgm:cxnLst>
    <dgm:cxn modelId="{5EB30B08-FB3D-4CD0-8111-D0C419B59448}" srcId="{45C132E3-231F-4E6E-AEC0-0022B08A186C}" destId="{54DD7968-EB23-43F5-94FC-FD7F1E785047}" srcOrd="6" destOrd="0" parTransId="{95C50637-A0EF-413A-B9C4-6C7BCDFC0180}" sibTransId="{5B49046A-2071-4A1E-99BE-F8D59FD013B9}"/>
    <dgm:cxn modelId="{2799B60D-6D32-40DB-B4CF-269543BDFBFC}" srcId="{45C132E3-231F-4E6E-AEC0-0022B08A186C}" destId="{613C827E-DFF9-4E17-83DB-91E13B2BCDD7}" srcOrd="7" destOrd="0" parTransId="{0302D95B-46F0-4FDB-98FE-8FB4E21C6A8B}" sibTransId="{370444C9-4E27-47AD-8C76-509473EFDB0C}"/>
    <dgm:cxn modelId="{0B793A10-C692-4DA1-B923-C35BCC98FEA0}" type="presOf" srcId="{5B49046A-2071-4A1E-99BE-F8D59FD013B9}" destId="{2272AE8E-4985-4315-BDD5-3E7B52AA7FD8}" srcOrd="0" destOrd="0" presId="urn:microsoft.com/office/officeart/2005/8/layout/radial6"/>
    <dgm:cxn modelId="{1E90C613-C23F-4745-B2C7-F40F4AC992E3}" type="presOf" srcId="{B0AF6FAC-E3C4-46F2-B9A2-C604D71C5BD5}" destId="{D3F50DF8-9C74-4989-BA2F-F7CED4D6AB9F}" srcOrd="0" destOrd="0" presId="urn:microsoft.com/office/officeart/2005/8/layout/radial6"/>
    <dgm:cxn modelId="{76E46E19-B466-457F-98E8-239A9E26C8BC}" srcId="{45C132E3-231F-4E6E-AEC0-0022B08A186C}" destId="{91090264-F7C0-4356-BB53-72E65C50C5FB}" srcOrd="11" destOrd="0" parTransId="{35A7CEBA-4F26-46E8-BA5E-BDA00016F2EB}" sibTransId="{69A5FE89-8782-43AD-9E42-BA18BBF24F01}"/>
    <dgm:cxn modelId="{3CEBD228-2152-4A6A-AFDB-61FD33C630CF}" type="presOf" srcId="{CB07BA00-FAF1-4F3F-A270-F0AE2E9D1678}" destId="{95281C27-066E-4D5A-BB27-5E67D94978C4}" srcOrd="0" destOrd="0" presId="urn:microsoft.com/office/officeart/2005/8/layout/radial6"/>
    <dgm:cxn modelId="{B8F3EC2C-3368-4F54-A037-39446F1EA131}" type="presOf" srcId="{3F2A89CE-A4C4-4BCC-A9D9-BC5C8633C325}" destId="{3724A4FD-F8D2-4F21-910D-AAA0274C55C9}" srcOrd="0" destOrd="0" presId="urn:microsoft.com/office/officeart/2005/8/layout/radial6"/>
    <dgm:cxn modelId="{B035F530-3B99-48F7-BF45-FCB0147DE4D7}" type="presOf" srcId="{B925EF47-ACC8-46BE-8443-54300363A961}" destId="{1CB0F6E7-6305-4ADF-8F74-28CA8C36F07D}" srcOrd="0" destOrd="0" presId="urn:microsoft.com/office/officeart/2005/8/layout/radial6"/>
    <dgm:cxn modelId="{AC2EFC37-48AF-482A-8C12-1CBFFB2561CA}" type="presOf" srcId="{7720CB6E-2FBD-41A1-B048-D870F0523CA8}" destId="{08DBEA25-80AF-4F59-9719-722BA9B11CB4}" srcOrd="0" destOrd="0" presId="urn:microsoft.com/office/officeart/2005/8/layout/radial6"/>
    <dgm:cxn modelId="{BECA0939-9DA5-4E49-95E3-3BB140F18F05}" type="presOf" srcId="{70285ABA-3FE1-416F-8473-93D3C4A79ED0}" destId="{EFE83986-7AEC-4570-A924-3A1BACAF094A}" srcOrd="0" destOrd="0" presId="urn:microsoft.com/office/officeart/2005/8/layout/radial6"/>
    <dgm:cxn modelId="{3542265B-0E55-475F-97AC-1716A3DC4754}" srcId="{45C132E3-231F-4E6E-AEC0-0022B08A186C}" destId="{D799148F-91BC-4052-9668-9C5BAB09A07D}" srcOrd="4" destOrd="0" parTransId="{183A290A-6E88-4154-AC44-C46B8F7F8CDD}" sibTransId="{69BB16C6-5971-47D7-BCCA-E20AB4BA9C75}"/>
    <dgm:cxn modelId="{0DFDA460-BBF1-453A-9DD1-E6D5CB16FD89}" type="presOf" srcId="{F22B1348-1B66-4DF3-9E4B-D51A149E8F83}" destId="{B45BEFD7-8F04-4781-8506-0CB767D7A11F}" srcOrd="0" destOrd="0" presId="urn:microsoft.com/office/officeart/2005/8/layout/radial6"/>
    <dgm:cxn modelId="{53C40E46-B88D-4265-86F3-26C7465B81EC}" srcId="{45C132E3-231F-4E6E-AEC0-0022B08A186C}" destId="{B0AF6FAC-E3C4-46F2-B9A2-C604D71C5BD5}" srcOrd="3" destOrd="0" parTransId="{1E8FDCB0-BE64-4ECD-8EE3-DD4BAC327F07}" sibTransId="{B925EF47-ACC8-46BE-8443-54300363A961}"/>
    <dgm:cxn modelId="{0BA59949-6A10-4987-BA32-EDD0B5ED6844}" type="presOf" srcId="{74EF6CDC-DDE7-49DF-ABB9-CE30B6ABABBE}" destId="{93C92792-5807-4FC8-B6CB-673D0AD75B46}" srcOrd="0" destOrd="0" presId="urn:microsoft.com/office/officeart/2005/8/layout/radial6"/>
    <dgm:cxn modelId="{6819A96C-6E4E-4467-82E6-D719C65D6063}" srcId="{45C132E3-231F-4E6E-AEC0-0022B08A186C}" destId="{3F2A89CE-A4C4-4BCC-A9D9-BC5C8633C325}" srcOrd="0" destOrd="0" parTransId="{9DB38A42-4D88-4ACE-99EF-3C32E656839C}" sibTransId="{E8FD0E78-DE4D-48B8-A4D7-5C13780737CF}"/>
    <dgm:cxn modelId="{9E413E6D-1B98-43FB-9E92-FF87CFE9DF07}" srcId="{45C132E3-231F-4E6E-AEC0-0022B08A186C}" destId="{1D40B595-9C13-4402-9EF6-C8034021C750}" srcOrd="10" destOrd="0" parTransId="{E13140AF-6A75-42B2-876E-53738DDCDD04}" sibTransId="{2EEC56BC-BC4A-46D5-B86F-D7772C26DDF6}"/>
    <dgm:cxn modelId="{FB47DA6E-75C7-4047-888A-AC24507D2EA2}" type="presOf" srcId="{69A5FE89-8782-43AD-9E42-BA18BBF24F01}" destId="{344B210C-1FA0-40F8-AB05-B8345FA9F12F}" srcOrd="0" destOrd="0" presId="urn:microsoft.com/office/officeart/2005/8/layout/radial6"/>
    <dgm:cxn modelId="{D35F0F70-D263-4C47-83A1-A3DE1CD7CF7C}" type="presOf" srcId="{1D40B595-9C13-4402-9EF6-C8034021C750}" destId="{4CF9D711-2DBE-4B5E-9F77-066A26F84CA4}" srcOrd="0" destOrd="0" presId="urn:microsoft.com/office/officeart/2005/8/layout/radial6"/>
    <dgm:cxn modelId="{830AA273-8B92-4829-8687-4969A233BB02}" type="presOf" srcId="{45C132E3-231F-4E6E-AEC0-0022B08A186C}" destId="{6BA16369-FA0F-410B-A418-361E1331E4BC}" srcOrd="0" destOrd="0" presId="urn:microsoft.com/office/officeart/2005/8/layout/radial6"/>
    <dgm:cxn modelId="{056C1C59-293F-4C93-80DA-3EB8AA0CFD54}" type="presOf" srcId="{54DD7968-EB23-43F5-94FC-FD7F1E785047}" destId="{F202B57B-D856-4E26-A2EE-7EA40A97927A}" srcOrd="0" destOrd="0" presId="urn:microsoft.com/office/officeart/2005/8/layout/radial6"/>
    <dgm:cxn modelId="{EC64AE7E-D21F-4E6B-9C14-CB71B60A79CB}" type="presOf" srcId="{2EEC56BC-BC4A-46D5-B86F-D7772C26DDF6}" destId="{44665FFA-1FC9-412B-B5CC-F30F244C6848}" srcOrd="0" destOrd="0" presId="urn:microsoft.com/office/officeart/2005/8/layout/radial6"/>
    <dgm:cxn modelId="{9FE72A80-234D-4EFA-84B5-14DA73B3DC6A}" srcId="{45C132E3-231F-4E6E-AEC0-0022B08A186C}" destId="{F22B1348-1B66-4DF3-9E4B-D51A149E8F83}" srcOrd="1" destOrd="0" parTransId="{F5FE5C4E-A20D-48CC-B820-FEAE04ABE95E}" sibTransId="{74EF6CDC-DDE7-49DF-ABB9-CE30B6ABABBE}"/>
    <dgm:cxn modelId="{7C201B83-9190-49E6-9F77-A6AE540CE3A0}" type="presOf" srcId="{613C827E-DFF9-4E17-83DB-91E13B2BCDD7}" destId="{F46FD740-0C0A-4CC0-B0B2-983EC9EFB06A}" srcOrd="0" destOrd="0" presId="urn:microsoft.com/office/officeart/2005/8/layout/radial6"/>
    <dgm:cxn modelId="{2EB23D87-B65C-4D3A-A6C4-A8F78CA4DC07}" type="presOf" srcId="{6A9F439F-552F-4246-93D1-C216DE83F190}" destId="{E62EC160-D4A5-458E-A1AE-C075DAF1C83C}" srcOrd="0" destOrd="0" presId="urn:microsoft.com/office/officeart/2005/8/layout/radial6"/>
    <dgm:cxn modelId="{58D68995-04F6-41A8-9D13-2160E07EFC38}" srcId="{45C132E3-231F-4E6E-AEC0-0022B08A186C}" destId="{5295718F-F803-4BE4-B166-2CB00B505A83}" srcOrd="9" destOrd="0" parTransId="{9CABEB10-835C-44C2-B735-6E915E45F160}" sibTransId="{6A9F439F-552F-4246-93D1-C216DE83F190}"/>
    <dgm:cxn modelId="{10FEA19F-947A-47EA-960B-27CC0632DCFC}" type="presOf" srcId="{5295718F-F803-4BE4-B166-2CB00B505A83}" destId="{AB8D5CA9-B937-4922-92AC-01B4FCBFEABB}" srcOrd="0" destOrd="0" presId="urn:microsoft.com/office/officeart/2005/8/layout/radial6"/>
    <dgm:cxn modelId="{675BF7A9-3FC9-4599-A11A-362314753A2F}" type="presOf" srcId="{6099BE56-FB6F-456B-AFFA-089F4649FFFD}" destId="{666A00D1-5FD7-46C8-BA8C-EC06C311D08D}" srcOrd="0" destOrd="0" presId="urn:microsoft.com/office/officeart/2005/8/layout/radial6"/>
    <dgm:cxn modelId="{2F646FB2-E016-423A-A84D-0F19EDA73351}" srcId="{CB07BA00-FAF1-4F3F-A270-F0AE2E9D1678}" destId="{45C132E3-231F-4E6E-AEC0-0022B08A186C}" srcOrd="0" destOrd="0" parTransId="{937D0B9C-7B53-4F77-8B5B-6FD4F98443EB}" sibTransId="{DBA80DC8-D994-4C30-915C-2910756421C2}"/>
    <dgm:cxn modelId="{76522ABA-1A66-4E99-9AEF-29486FE2F5B2}" type="presOf" srcId="{E8FD0E78-DE4D-48B8-A4D7-5C13780737CF}" destId="{D3E25FA5-A0B9-4995-8651-B4A4B26075A9}" srcOrd="0" destOrd="0" presId="urn:microsoft.com/office/officeart/2005/8/layout/radial6"/>
    <dgm:cxn modelId="{11F8C3D0-E066-403D-A60E-C8AEB16E7B80}" type="presOf" srcId="{21FC2E7E-9556-4D1F-8650-3C86D7A33129}" destId="{BE7EE7FF-20C7-4E99-8C20-285460BC1690}" srcOrd="0" destOrd="0" presId="urn:microsoft.com/office/officeart/2005/8/layout/radial6"/>
    <dgm:cxn modelId="{F28E57D1-3CCA-4AEF-9F21-4751A5B563B3}" srcId="{45C132E3-231F-4E6E-AEC0-0022B08A186C}" destId="{7720CB6E-2FBD-41A1-B048-D870F0523CA8}" srcOrd="8" destOrd="0" parTransId="{5FA2AA27-66EE-4FE2-9882-426AE9F52A9A}" sibTransId="{70285ABA-3FE1-416F-8473-93D3C4A79ED0}"/>
    <dgm:cxn modelId="{2F8F59D9-AD47-4D60-B026-6B1C88E29A40}" type="presOf" srcId="{90C2CC67-B01F-470E-B5A1-E6A2E0F8048B}" destId="{BA94BE40-8706-4B83-BD4C-2926433AA3DE}" srcOrd="0" destOrd="0" presId="urn:microsoft.com/office/officeart/2005/8/layout/radial6"/>
    <dgm:cxn modelId="{296B07ED-5FE7-4D2C-91EC-534308A3BA0A}" type="presOf" srcId="{370444C9-4E27-47AD-8C76-509473EFDB0C}" destId="{E17AC12D-FCFA-453F-A453-97E5E7CC9E92}" srcOrd="0" destOrd="0" presId="urn:microsoft.com/office/officeart/2005/8/layout/radial6"/>
    <dgm:cxn modelId="{3BE563EE-677F-455A-BA2F-C89852CBD6DA}" type="presOf" srcId="{69BB16C6-5971-47D7-BCCA-E20AB4BA9C75}" destId="{E6D0404F-1C59-4577-91C4-EC85340F13A7}" srcOrd="0" destOrd="0" presId="urn:microsoft.com/office/officeart/2005/8/layout/radial6"/>
    <dgm:cxn modelId="{BF322BF1-F905-4E2B-A7B2-79D8B60BF9F1}" srcId="{45C132E3-231F-4E6E-AEC0-0022B08A186C}" destId="{A8673BFA-7946-4EE7-86ED-20103AC4B4BF}" srcOrd="5" destOrd="0" parTransId="{0D8684C1-8F3C-425C-AE02-C0F6A7F0B100}" sibTransId="{21FC2E7E-9556-4D1F-8650-3C86D7A33129}"/>
    <dgm:cxn modelId="{AEF02CF1-4E44-460F-8A50-4F6E1EAB995D}" type="presOf" srcId="{91090264-F7C0-4356-BB53-72E65C50C5FB}" destId="{D6776310-E144-490B-AFA8-9A68FCAA1788}" srcOrd="0" destOrd="0" presId="urn:microsoft.com/office/officeart/2005/8/layout/radial6"/>
    <dgm:cxn modelId="{A269E3F6-5ACB-481E-B142-FAE31DB82FCD}" type="presOf" srcId="{A8673BFA-7946-4EE7-86ED-20103AC4B4BF}" destId="{A0396226-3344-4A1E-B59B-35D8B81EDE2D}" srcOrd="0" destOrd="0" presId="urn:microsoft.com/office/officeart/2005/8/layout/radial6"/>
    <dgm:cxn modelId="{A691D0FE-EE32-4E1E-9E97-ACA458F30108}" srcId="{45C132E3-231F-4E6E-AEC0-0022B08A186C}" destId="{90C2CC67-B01F-470E-B5A1-E6A2E0F8048B}" srcOrd="2" destOrd="0" parTransId="{B8313611-27A0-45CD-80E9-7DDF06B2B1DB}" sibTransId="{6099BE56-FB6F-456B-AFFA-089F4649FFFD}"/>
    <dgm:cxn modelId="{337CD2FF-D640-41F1-8A40-83652FFA0601}" type="presOf" srcId="{D799148F-91BC-4052-9668-9C5BAB09A07D}" destId="{84578A5A-5C1F-473D-A9F8-2403E422D4F6}" srcOrd="0" destOrd="0" presId="urn:microsoft.com/office/officeart/2005/8/layout/radial6"/>
    <dgm:cxn modelId="{D815A7B7-540D-4E5D-B3E8-1DA90FD2C950}" type="presParOf" srcId="{95281C27-066E-4D5A-BB27-5E67D94978C4}" destId="{6BA16369-FA0F-410B-A418-361E1331E4BC}" srcOrd="0" destOrd="0" presId="urn:microsoft.com/office/officeart/2005/8/layout/radial6"/>
    <dgm:cxn modelId="{B1FEDBBA-A8FD-4DCF-8D2A-8A55A023D37A}" type="presParOf" srcId="{95281C27-066E-4D5A-BB27-5E67D94978C4}" destId="{3724A4FD-F8D2-4F21-910D-AAA0274C55C9}" srcOrd="1" destOrd="0" presId="urn:microsoft.com/office/officeart/2005/8/layout/radial6"/>
    <dgm:cxn modelId="{681E62A0-D706-4D81-92BB-275961815696}" type="presParOf" srcId="{95281C27-066E-4D5A-BB27-5E67D94978C4}" destId="{2E3D5D42-78D1-460B-B986-ABCB2E871F44}" srcOrd="2" destOrd="0" presId="urn:microsoft.com/office/officeart/2005/8/layout/radial6"/>
    <dgm:cxn modelId="{719D15B0-52B2-4FC8-96D2-42ABC01D4B3D}" type="presParOf" srcId="{95281C27-066E-4D5A-BB27-5E67D94978C4}" destId="{D3E25FA5-A0B9-4995-8651-B4A4B26075A9}" srcOrd="3" destOrd="0" presId="urn:microsoft.com/office/officeart/2005/8/layout/radial6"/>
    <dgm:cxn modelId="{A11927FA-4F0C-4B06-9503-EC4A72EF1DF9}" type="presParOf" srcId="{95281C27-066E-4D5A-BB27-5E67D94978C4}" destId="{B45BEFD7-8F04-4781-8506-0CB767D7A11F}" srcOrd="4" destOrd="0" presId="urn:microsoft.com/office/officeart/2005/8/layout/radial6"/>
    <dgm:cxn modelId="{061CFABF-B769-449E-A3DF-F29ADDDAB416}" type="presParOf" srcId="{95281C27-066E-4D5A-BB27-5E67D94978C4}" destId="{BDB3396A-60E3-439E-B4D2-2092AFD21B1F}" srcOrd="5" destOrd="0" presId="urn:microsoft.com/office/officeart/2005/8/layout/radial6"/>
    <dgm:cxn modelId="{83ADAA3C-6767-47A8-B8C3-160C8B0E78C4}" type="presParOf" srcId="{95281C27-066E-4D5A-BB27-5E67D94978C4}" destId="{93C92792-5807-4FC8-B6CB-673D0AD75B46}" srcOrd="6" destOrd="0" presId="urn:microsoft.com/office/officeart/2005/8/layout/radial6"/>
    <dgm:cxn modelId="{72F35EA5-1B51-4C27-B6FF-B61D3EFFA883}" type="presParOf" srcId="{95281C27-066E-4D5A-BB27-5E67D94978C4}" destId="{BA94BE40-8706-4B83-BD4C-2926433AA3DE}" srcOrd="7" destOrd="0" presId="urn:microsoft.com/office/officeart/2005/8/layout/radial6"/>
    <dgm:cxn modelId="{B0CE87BB-F06C-4945-8D7A-D390303D99F9}" type="presParOf" srcId="{95281C27-066E-4D5A-BB27-5E67D94978C4}" destId="{0DC16F68-5FA5-47E8-BC78-39F35314C220}" srcOrd="8" destOrd="0" presId="urn:microsoft.com/office/officeart/2005/8/layout/radial6"/>
    <dgm:cxn modelId="{B03AD415-6C47-4B12-AE76-509F3E6740CA}" type="presParOf" srcId="{95281C27-066E-4D5A-BB27-5E67D94978C4}" destId="{666A00D1-5FD7-46C8-BA8C-EC06C311D08D}" srcOrd="9" destOrd="0" presId="urn:microsoft.com/office/officeart/2005/8/layout/radial6"/>
    <dgm:cxn modelId="{499B7E08-1738-4481-BF3A-AED8882B7910}" type="presParOf" srcId="{95281C27-066E-4D5A-BB27-5E67D94978C4}" destId="{D3F50DF8-9C74-4989-BA2F-F7CED4D6AB9F}" srcOrd="10" destOrd="0" presId="urn:microsoft.com/office/officeart/2005/8/layout/radial6"/>
    <dgm:cxn modelId="{286E3167-8761-4601-9FE0-75E0640A8EE9}" type="presParOf" srcId="{95281C27-066E-4D5A-BB27-5E67D94978C4}" destId="{2C43E491-5A91-4E4B-AA7E-458D4B38F2C5}" srcOrd="11" destOrd="0" presId="urn:microsoft.com/office/officeart/2005/8/layout/radial6"/>
    <dgm:cxn modelId="{8F526BC8-73E8-4A08-AF4B-A90136F451EE}" type="presParOf" srcId="{95281C27-066E-4D5A-BB27-5E67D94978C4}" destId="{1CB0F6E7-6305-4ADF-8F74-28CA8C36F07D}" srcOrd="12" destOrd="0" presId="urn:microsoft.com/office/officeart/2005/8/layout/radial6"/>
    <dgm:cxn modelId="{28130992-7501-4120-BE4E-7FCD5120818B}" type="presParOf" srcId="{95281C27-066E-4D5A-BB27-5E67D94978C4}" destId="{84578A5A-5C1F-473D-A9F8-2403E422D4F6}" srcOrd="13" destOrd="0" presId="urn:microsoft.com/office/officeart/2005/8/layout/radial6"/>
    <dgm:cxn modelId="{B6BB21D8-80B3-460D-AE80-44AA438D3F81}" type="presParOf" srcId="{95281C27-066E-4D5A-BB27-5E67D94978C4}" destId="{C478A215-6F2A-4455-B38D-2D66EE2D9160}" srcOrd="14" destOrd="0" presId="urn:microsoft.com/office/officeart/2005/8/layout/radial6"/>
    <dgm:cxn modelId="{43F82799-418D-4E16-B656-21EE0784EDCA}" type="presParOf" srcId="{95281C27-066E-4D5A-BB27-5E67D94978C4}" destId="{E6D0404F-1C59-4577-91C4-EC85340F13A7}" srcOrd="15" destOrd="0" presId="urn:microsoft.com/office/officeart/2005/8/layout/radial6"/>
    <dgm:cxn modelId="{0FF504A4-664D-4A6D-9F74-203F370E9A72}" type="presParOf" srcId="{95281C27-066E-4D5A-BB27-5E67D94978C4}" destId="{A0396226-3344-4A1E-B59B-35D8B81EDE2D}" srcOrd="16" destOrd="0" presId="urn:microsoft.com/office/officeart/2005/8/layout/radial6"/>
    <dgm:cxn modelId="{E35EED40-5B4C-4F1B-A566-9D66ECDF2ED4}" type="presParOf" srcId="{95281C27-066E-4D5A-BB27-5E67D94978C4}" destId="{929AEB0B-4351-41ED-B99B-304A7FA46E12}" srcOrd="17" destOrd="0" presId="urn:microsoft.com/office/officeart/2005/8/layout/radial6"/>
    <dgm:cxn modelId="{87CFBF73-EDAD-4386-8F7D-6C7FC854388A}" type="presParOf" srcId="{95281C27-066E-4D5A-BB27-5E67D94978C4}" destId="{BE7EE7FF-20C7-4E99-8C20-285460BC1690}" srcOrd="18" destOrd="0" presId="urn:microsoft.com/office/officeart/2005/8/layout/radial6"/>
    <dgm:cxn modelId="{25AD3034-0E03-4641-8153-A9E8670B3DD6}" type="presParOf" srcId="{95281C27-066E-4D5A-BB27-5E67D94978C4}" destId="{F202B57B-D856-4E26-A2EE-7EA40A97927A}" srcOrd="19" destOrd="0" presId="urn:microsoft.com/office/officeart/2005/8/layout/radial6"/>
    <dgm:cxn modelId="{E0DD480D-7F3B-4858-98CC-D10BCA2C1639}" type="presParOf" srcId="{95281C27-066E-4D5A-BB27-5E67D94978C4}" destId="{0EC8C042-5EF0-4262-8AE9-4587DF877F71}" srcOrd="20" destOrd="0" presId="urn:microsoft.com/office/officeart/2005/8/layout/radial6"/>
    <dgm:cxn modelId="{9121DEC2-1919-4FA3-A984-4092641FCA40}" type="presParOf" srcId="{95281C27-066E-4D5A-BB27-5E67D94978C4}" destId="{2272AE8E-4985-4315-BDD5-3E7B52AA7FD8}" srcOrd="21" destOrd="0" presId="urn:microsoft.com/office/officeart/2005/8/layout/radial6"/>
    <dgm:cxn modelId="{1A36CB2D-EAF9-4412-B644-6E1D6637C482}" type="presParOf" srcId="{95281C27-066E-4D5A-BB27-5E67D94978C4}" destId="{F46FD740-0C0A-4CC0-B0B2-983EC9EFB06A}" srcOrd="22" destOrd="0" presId="urn:microsoft.com/office/officeart/2005/8/layout/radial6"/>
    <dgm:cxn modelId="{83F1D36D-B2E3-4186-A203-385207F1E213}" type="presParOf" srcId="{95281C27-066E-4D5A-BB27-5E67D94978C4}" destId="{3558CECA-988E-48EE-BE09-442AA9E44502}" srcOrd="23" destOrd="0" presId="urn:microsoft.com/office/officeart/2005/8/layout/radial6"/>
    <dgm:cxn modelId="{88E2A4A2-128A-4623-BF85-5AF80A1D0F9C}" type="presParOf" srcId="{95281C27-066E-4D5A-BB27-5E67D94978C4}" destId="{E17AC12D-FCFA-453F-A453-97E5E7CC9E92}" srcOrd="24" destOrd="0" presId="urn:microsoft.com/office/officeart/2005/8/layout/radial6"/>
    <dgm:cxn modelId="{BB0B47EB-165E-4773-ACEC-B6AD4F7DF947}" type="presParOf" srcId="{95281C27-066E-4D5A-BB27-5E67D94978C4}" destId="{08DBEA25-80AF-4F59-9719-722BA9B11CB4}" srcOrd="25" destOrd="0" presId="urn:microsoft.com/office/officeart/2005/8/layout/radial6"/>
    <dgm:cxn modelId="{595E61B0-557B-4C0C-A970-85C1DF7EB811}" type="presParOf" srcId="{95281C27-066E-4D5A-BB27-5E67D94978C4}" destId="{EB3DE794-3FDC-45F5-83C3-39D1B78111EC}" srcOrd="26" destOrd="0" presId="urn:microsoft.com/office/officeart/2005/8/layout/radial6"/>
    <dgm:cxn modelId="{73CD11F9-3952-4720-90F7-3788A5018FFB}" type="presParOf" srcId="{95281C27-066E-4D5A-BB27-5E67D94978C4}" destId="{EFE83986-7AEC-4570-A924-3A1BACAF094A}" srcOrd="27" destOrd="0" presId="urn:microsoft.com/office/officeart/2005/8/layout/radial6"/>
    <dgm:cxn modelId="{C2B1F1D6-A243-4C87-87D4-0B4DF6720134}" type="presParOf" srcId="{95281C27-066E-4D5A-BB27-5E67D94978C4}" destId="{AB8D5CA9-B937-4922-92AC-01B4FCBFEABB}" srcOrd="28" destOrd="0" presId="urn:microsoft.com/office/officeart/2005/8/layout/radial6"/>
    <dgm:cxn modelId="{94C4AAB3-AADD-4CFD-89BE-37799E010C70}" type="presParOf" srcId="{95281C27-066E-4D5A-BB27-5E67D94978C4}" destId="{6B1894E4-E44F-43A6-89CE-3D5ECE5A0B89}" srcOrd="29" destOrd="0" presId="urn:microsoft.com/office/officeart/2005/8/layout/radial6"/>
    <dgm:cxn modelId="{E6687EF7-67BB-40D5-9CF2-9DD5B3CF1959}" type="presParOf" srcId="{95281C27-066E-4D5A-BB27-5E67D94978C4}" destId="{E62EC160-D4A5-458E-A1AE-C075DAF1C83C}" srcOrd="30" destOrd="0" presId="urn:microsoft.com/office/officeart/2005/8/layout/radial6"/>
    <dgm:cxn modelId="{AB9743F0-DFAC-4117-B105-FC852E6EA488}" type="presParOf" srcId="{95281C27-066E-4D5A-BB27-5E67D94978C4}" destId="{4CF9D711-2DBE-4B5E-9F77-066A26F84CA4}" srcOrd="31" destOrd="0" presId="urn:microsoft.com/office/officeart/2005/8/layout/radial6"/>
    <dgm:cxn modelId="{A565C9D5-C3D6-431F-88E2-4C9B6A0622D0}" type="presParOf" srcId="{95281C27-066E-4D5A-BB27-5E67D94978C4}" destId="{0D61FA7B-09E7-4655-B5E1-B33967EEE4DB}" srcOrd="32" destOrd="0" presId="urn:microsoft.com/office/officeart/2005/8/layout/radial6"/>
    <dgm:cxn modelId="{C97D7DBA-622A-4C8F-9E4F-FB6543DEB204}" type="presParOf" srcId="{95281C27-066E-4D5A-BB27-5E67D94978C4}" destId="{44665FFA-1FC9-412B-B5CC-F30F244C6848}" srcOrd="33" destOrd="0" presId="urn:microsoft.com/office/officeart/2005/8/layout/radial6"/>
    <dgm:cxn modelId="{AEFB636C-88B4-44E5-8C7F-A8242379BE1C}" type="presParOf" srcId="{95281C27-066E-4D5A-BB27-5E67D94978C4}" destId="{D6776310-E144-490B-AFA8-9A68FCAA1788}" srcOrd="34" destOrd="0" presId="urn:microsoft.com/office/officeart/2005/8/layout/radial6"/>
    <dgm:cxn modelId="{035A4C81-6B60-404E-A5DA-4FB80F98B48D}" type="presParOf" srcId="{95281C27-066E-4D5A-BB27-5E67D94978C4}" destId="{9B1083C5-AB38-43D2-BF43-1999316B5DAE}" srcOrd="35" destOrd="0" presId="urn:microsoft.com/office/officeart/2005/8/layout/radial6"/>
    <dgm:cxn modelId="{AA9DA475-5FB9-4629-9C3A-D55BFADFD8F4}" type="presParOf" srcId="{95281C27-066E-4D5A-BB27-5E67D94978C4}" destId="{344B210C-1FA0-40F8-AB05-B8345FA9F12F}" srcOrd="3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B210C-1FA0-40F8-AB05-B8345FA9F12F}">
      <dsp:nvSpPr>
        <dsp:cNvPr id="0" name=""/>
        <dsp:cNvSpPr/>
      </dsp:nvSpPr>
      <dsp:spPr>
        <a:xfrm>
          <a:off x="1428005" y="296940"/>
          <a:ext cx="4445938" cy="4445938"/>
        </a:xfrm>
        <a:prstGeom prst="blockArc">
          <a:avLst>
            <a:gd name="adj1" fmla="val 14501485"/>
            <a:gd name="adj2" fmla="val 16826388"/>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665FFA-1FC9-412B-B5CC-F30F244C6848}">
      <dsp:nvSpPr>
        <dsp:cNvPr id="0" name=""/>
        <dsp:cNvSpPr/>
      </dsp:nvSpPr>
      <dsp:spPr>
        <a:xfrm>
          <a:off x="1385979" y="318995"/>
          <a:ext cx="4445938" cy="4445938"/>
        </a:xfrm>
        <a:prstGeom prst="blockArc">
          <a:avLst>
            <a:gd name="adj1" fmla="val 12493379"/>
            <a:gd name="adj2" fmla="val 14575742"/>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2EC160-D4A5-458E-A1AE-C075DAF1C83C}">
      <dsp:nvSpPr>
        <dsp:cNvPr id="0" name=""/>
        <dsp:cNvSpPr/>
      </dsp:nvSpPr>
      <dsp:spPr>
        <a:xfrm>
          <a:off x="1426745" y="239175"/>
          <a:ext cx="4445938" cy="4445938"/>
        </a:xfrm>
        <a:prstGeom prst="blockArc">
          <a:avLst>
            <a:gd name="adj1" fmla="val 10581657"/>
            <a:gd name="adj2" fmla="val 12353144"/>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83986-7AEC-4570-A924-3A1BACAF094A}">
      <dsp:nvSpPr>
        <dsp:cNvPr id="0" name=""/>
        <dsp:cNvSpPr/>
      </dsp:nvSpPr>
      <dsp:spPr>
        <a:xfrm>
          <a:off x="1396696" y="-9090"/>
          <a:ext cx="4445938" cy="4445938"/>
        </a:xfrm>
        <a:prstGeom prst="blockArc">
          <a:avLst>
            <a:gd name="adj1" fmla="val 8341046"/>
            <a:gd name="adj2" fmla="val 10190193"/>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7AC12D-FCFA-453F-A453-97E5E7CC9E92}">
      <dsp:nvSpPr>
        <dsp:cNvPr id="0" name=""/>
        <dsp:cNvSpPr/>
      </dsp:nvSpPr>
      <dsp:spPr>
        <a:xfrm>
          <a:off x="1551977" y="192054"/>
          <a:ext cx="4445938" cy="4445938"/>
        </a:xfrm>
        <a:prstGeom prst="blockArc">
          <a:avLst>
            <a:gd name="adj1" fmla="val 6691041"/>
            <a:gd name="adj2" fmla="val 8738828"/>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2AE8E-4985-4315-BDD5-3E7B52AA7FD8}">
      <dsp:nvSpPr>
        <dsp:cNvPr id="0" name=""/>
        <dsp:cNvSpPr/>
      </dsp:nvSpPr>
      <dsp:spPr>
        <a:xfrm>
          <a:off x="1880845" y="354633"/>
          <a:ext cx="4445938" cy="4445938"/>
        </a:xfrm>
        <a:prstGeom prst="blockArc">
          <a:avLst>
            <a:gd name="adj1" fmla="val 4920709"/>
            <a:gd name="adj2" fmla="val 7265672"/>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7EE7FF-20C7-4E99-8C20-285460BC1690}">
      <dsp:nvSpPr>
        <dsp:cNvPr id="0" name=""/>
        <dsp:cNvSpPr/>
      </dsp:nvSpPr>
      <dsp:spPr>
        <a:xfrm>
          <a:off x="2403860" y="344119"/>
          <a:ext cx="4445938" cy="4445938"/>
        </a:xfrm>
        <a:prstGeom prst="blockArc">
          <a:avLst>
            <a:gd name="adj1" fmla="val 3566527"/>
            <a:gd name="adj2" fmla="val 5741089"/>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D0404F-1C59-4577-91C4-EC85340F13A7}">
      <dsp:nvSpPr>
        <dsp:cNvPr id="0" name=""/>
        <dsp:cNvSpPr/>
      </dsp:nvSpPr>
      <dsp:spPr>
        <a:xfrm>
          <a:off x="2614708" y="234553"/>
          <a:ext cx="4445938" cy="4445938"/>
        </a:xfrm>
        <a:prstGeom prst="blockArc">
          <a:avLst>
            <a:gd name="adj1" fmla="val 1981261"/>
            <a:gd name="adj2" fmla="val 3938466"/>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B0F6E7-6305-4ADF-8F74-28CA8C36F07D}">
      <dsp:nvSpPr>
        <dsp:cNvPr id="0" name=""/>
        <dsp:cNvSpPr/>
      </dsp:nvSpPr>
      <dsp:spPr>
        <a:xfrm>
          <a:off x="2581269" y="287647"/>
          <a:ext cx="4445938" cy="4445938"/>
        </a:xfrm>
        <a:prstGeom prst="blockArc">
          <a:avLst>
            <a:gd name="adj1" fmla="val 29698"/>
            <a:gd name="adj2" fmla="val 1883088"/>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6A00D1-5FD7-46C8-BA8C-EC06C311D08D}">
      <dsp:nvSpPr>
        <dsp:cNvPr id="0" name=""/>
        <dsp:cNvSpPr/>
      </dsp:nvSpPr>
      <dsp:spPr>
        <a:xfrm>
          <a:off x="2655328" y="872603"/>
          <a:ext cx="4445938" cy="4445938"/>
        </a:xfrm>
        <a:prstGeom prst="blockArc">
          <a:avLst>
            <a:gd name="adj1" fmla="val 18812598"/>
            <a:gd name="adj2" fmla="val 20704423"/>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C92792-5807-4FC8-B6CB-673D0AD75B46}">
      <dsp:nvSpPr>
        <dsp:cNvPr id="0" name=""/>
        <dsp:cNvSpPr/>
      </dsp:nvSpPr>
      <dsp:spPr>
        <a:xfrm>
          <a:off x="2154466" y="157131"/>
          <a:ext cx="4445938" cy="4445938"/>
        </a:xfrm>
        <a:prstGeom prst="blockArc">
          <a:avLst>
            <a:gd name="adj1" fmla="val 18314182"/>
            <a:gd name="adj2" fmla="val 20188156"/>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E25FA5-A0B9-4995-8651-B4A4B26075A9}">
      <dsp:nvSpPr>
        <dsp:cNvPr id="0" name=""/>
        <dsp:cNvSpPr/>
      </dsp:nvSpPr>
      <dsp:spPr>
        <a:xfrm>
          <a:off x="2337082" y="273089"/>
          <a:ext cx="4445938" cy="4445938"/>
        </a:xfrm>
        <a:prstGeom prst="blockArc">
          <a:avLst>
            <a:gd name="adj1" fmla="val 15393268"/>
            <a:gd name="adj2" fmla="val 17975604"/>
            <a:gd name="adj3" fmla="val 23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A16369-FA0F-410B-A418-361E1331E4BC}">
      <dsp:nvSpPr>
        <dsp:cNvPr id="0" name=""/>
        <dsp:cNvSpPr/>
      </dsp:nvSpPr>
      <dsp:spPr>
        <a:xfrm>
          <a:off x="2736306" y="1152127"/>
          <a:ext cx="2987819" cy="280831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mj-lt"/>
            </a:rPr>
            <a:t>OECD 2012 Recommendation of the Council on Regulatory Policy and Governance</a:t>
          </a:r>
        </a:p>
      </dsp:txBody>
      <dsp:txXfrm>
        <a:off x="3173862" y="1563395"/>
        <a:ext cx="2112707" cy="1985776"/>
      </dsp:txXfrm>
    </dsp:sp>
    <dsp:sp modelId="{3724A4FD-F8D2-4F21-910D-AAA0274C55C9}">
      <dsp:nvSpPr>
        <dsp:cNvPr id="0" name=""/>
        <dsp:cNvSpPr/>
      </dsp:nvSpPr>
      <dsp:spPr>
        <a:xfrm>
          <a:off x="3240360" y="-226409"/>
          <a:ext cx="1617543" cy="11707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j-lt"/>
            </a:rPr>
            <a:t>1. Explicit policy on regulatory quality</a:t>
          </a:r>
        </a:p>
      </dsp:txBody>
      <dsp:txXfrm>
        <a:off x="3477244" y="-54953"/>
        <a:ext cx="1143775" cy="827860"/>
      </dsp:txXfrm>
    </dsp:sp>
    <dsp:sp modelId="{B45BEFD7-8F04-4781-8506-0CB767D7A11F}">
      <dsp:nvSpPr>
        <dsp:cNvPr id="0" name=""/>
        <dsp:cNvSpPr/>
      </dsp:nvSpPr>
      <dsp:spPr>
        <a:xfrm>
          <a:off x="4737620" y="0"/>
          <a:ext cx="1815107" cy="1170772"/>
        </a:xfrm>
        <a:prstGeom prst="ellipse">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j-lt"/>
            </a:rPr>
            <a:t>2. </a:t>
          </a:r>
          <a:r>
            <a:rPr lang="en-GB" sz="1200" b="1" kern="1200">
              <a:latin typeface="+mj-lt"/>
            </a:rPr>
            <a:t>Communication </a:t>
          </a:r>
          <a:r>
            <a:rPr lang="en-GB" sz="1200" b="1" kern="1200" dirty="0">
              <a:latin typeface="+mj-lt"/>
            </a:rPr>
            <a:t>Consultation and Engagement</a:t>
          </a:r>
        </a:p>
      </dsp:txBody>
      <dsp:txXfrm>
        <a:off x="5003436" y="171456"/>
        <a:ext cx="1283475" cy="827860"/>
      </dsp:txXfrm>
    </dsp:sp>
    <dsp:sp modelId="{BA94BE40-8706-4B83-BD4C-2926433AA3DE}">
      <dsp:nvSpPr>
        <dsp:cNvPr id="0" name=""/>
        <dsp:cNvSpPr/>
      </dsp:nvSpPr>
      <dsp:spPr>
        <a:xfrm>
          <a:off x="5583256" y="917459"/>
          <a:ext cx="1617543" cy="1170772"/>
        </a:xfrm>
        <a:prstGeom prst="ellipse">
          <a:avLst/>
        </a:prstGeom>
        <a:solidFill>
          <a:srgbClr val="4F81B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j-lt"/>
            </a:rPr>
            <a:t>3. Regulatory Oversight</a:t>
          </a:r>
        </a:p>
      </dsp:txBody>
      <dsp:txXfrm>
        <a:off x="5820140" y="1088915"/>
        <a:ext cx="1143775" cy="827860"/>
      </dsp:txXfrm>
    </dsp:sp>
    <dsp:sp modelId="{D3F50DF8-9C74-4989-BA2F-F7CED4D6AB9F}">
      <dsp:nvSpPr>
        <dsp:cNvPr id="0" name=""/>
        <dsp:cNvSpPr/>
      </dsp:nvSpPr>
      <dsp:spPr>
        <a:xfrm>
          <a:off x="6192691" y="1944212"/>
          <a:ext cx="1617543" cy="11707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j-lt"/>
            </a:rPr>
            <a:t>4. Integrated RIA</a:t>
          </a:r>
        </a:p>
      </dsp:txBody>
      <dsp:txXfrm>
        <a:off x="6429575" y="2115668"/>
        <a:ext cx="1143775" cy="827860"/>
      </dsp:txXfrm>
    </dsp:sp>
    <dsp:sp modelId="{84578A5A-5C1F-473D-A9F8-2403E422D4F6}">
      <dsp:nvSpPr>
        <dsp:cNvPr id="0" name=""/>
        <dsp:cNvSpPr/>
      </dsp:nvSpPr>
      <dsp:spPr>
        <a:xfrm>
          <a:off x="5871283" y="3069551"/>
          <a:ext cx="1617543" cy="11707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j-lt"/>
            </a:rPr>
            <a:t>5. Review Regulatory Stock – </a:t>
          </a:r>
        </a:p>
        <a:p>
          <a:pPr marL="0" lvl="0" indent="0" algn="ctr" defTabSz="533400">
            <a:lnSpc>
              <a:spcPct val="90000"/>
            </a:lnSpc>
            <a:spcBef>
              <a:spcPct val="0"/>
            </a:spcBef>
            <a:spcAft>
              <a:spcPct val="35000"/>
            </a:spcAft>
            <a:buNone/>
          </a:pPr>
          <a:r>
            <a:rPr lang="en-GB" sz="1200" b="1" kern="1200" dirty="0">
              <a:latin typeface="+mj-lt"/>
            </a:rPr>
            <a:t>ex post evaluation</a:t>
          </a:r>
        </a:p>
      </dsp:txBody>
      <dsp:txXfrm>
        <a:off x="6108167" y="3241007"/>
        <a:ext cx="1143775" cy="827860"/>
      </dsp:txXfrm>
    </dsp:sp>
    <dsp:sp modelId="{A0396226-3344-4A1E-B59B-35D8B81EDE2D}">
      <dsp:nvSpPr>
        <dsp:cNvPr id="0" name=""/>
        <dsp:cNvSpPr/>
      </dsp:nvSpPr>
      <dsp:spPr>
        <a:xfrm>
          <a:off x="4935187" y="3873838"/>
          <a:ext cx="1617543" cy="11707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j-lt"/>
            </a:rPr>
            <a:t>6. Review performance of regulatory reform</a:t>
          </a:r>
        </a:p>
      </dsp:txBody>
      <dsp:txXfrm>
        <a:off x="5172071" y="4045294"/>
        <a:ext cx="1143775" cy="827860"/>
      </dsp:txXfrm>
    </dsp:sp>
    <dsp:sp modelId="{F202B57B-D856-4E26-A2EE-7EA40A97927A}">
      <dsp:nvSpPr>
        <dsp:cNvPr id="0" name=""/>
        <dsp:cNvSpPr/>
      </dsp:nvSpPr>
      <dsp:spPr>
        <a:xfrm>
          <a:off x="3600400" y="4168203"/>
          <a:ext cx="1617543" cy="11707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j-lt"/>
            </a:rPr>
            <a:t>7. The organisation of regulatory agencies</a:t>
          </a:r>
        </a:p>
      </dsp:txBody>
      <dsp:txXfrm>
        <a:off x="3837284" y="4339659"/>
        <a:ext cx="1143775" cy="827860"/>
      </dsp:txXfrm>
    </dsp:sp>
    <dsp:sp modelId="{F46FD740-0C0A-4CC0-B0B2-983EC9EFB06A}">
      <dsp:nvSpPr>
        <dsp:cNvPr id="0" name=""/>
        <dsp:cNvSpPr/>
      </dsp:nvSpPr>
      <dsp:spPr>
        <a:xfrm>
          <a:off x="2160239" y="3873807"/>
          <a:ext cx="1617543" cy="11707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j-lt"/>
            </a:rPr>
            <a:t>8. Administrative and judicial review</a:t>
          </a:r>
        </a:p>
      </dsp:txBody>
      <dsp:txXfrm>
        <a:off x="2397123" y="4045263"/>
        <a:ext cx="1143775" cy="827860"/>
      </dsp:txXfrm>
    </dsp:sp>
    <dsp:sp modelId="{08DBEA25-80AF-4F59-9719-722BA9B11CB4}">
      <dsp:nvSpPr>
        <dsp:cNvPr id="0" name=""/>
        <dsp:cNvSpPr/>
      </dsp:nvSpPr>
      <dsp:spPr>
        <a:xfrm>
          <a:off x="1152125" y="3069552"/>
          <a:ext cx="1617543" cy="11707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j-lt"/>
            </a:rPr>
            <a:t>9. Risk and Regulation</a:t>
          </a:r>
        </a:p>
      </dsp:txBody>
      <dsp:txXfrm>
        <a:off x="1389009" y="3241008"/>
        <a:ext cx="1143775" cy="827860"/>
      </dsp:txXfrm>
    </dsp:sp>
    <dsp:sp modelId="{AB8D5CA9-B937-4922-92AC-01B4FCBFEABB}">
      <dsp:nvSpPr>
        <dsp:cNvPr id="0" name=""/>
        <dsp:cNvSpPr/>
      </dsp:nvSpPr>
      <dsp:spPr>
        <a:xfrm>
          <a:off x="648064" y="2016223"/>
          <a:ext cx="1617543" cy="11707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j-lt"/>
            </a:rPr>
            <a:t>10. Regulatory coherence across levels of Government</a:t>
          </a:r>
        </a:p>
      </dsp:txBody>
      <dsp:txXfrm>
        <a:off x="884948" y="2187679"/>
        <a:ext cx="1143775" cy="827860"/>
      </dsp:txXfrm>
    </dsp:sp>
    <dsp:sp modelId="{4CF9D711-2DBE-4B5E-9F77-066A26F84CA4}">
      <dsp:nvSpPr>
        <dsp:cNvPr id="0" name=""/>
        <dsp:cNvSpPr/>
      </dsp:nvSpPr>
      <dsp:spPr>
        <a:xfrm>
          <a:off x="864098" y="917462"/>
          <a:ext cx="1617543" cy="11707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j-lt"/>
            </a:rPr>
            <a:t>11. Regulatory management capacity at sub-national level</a:t>
          </a:r>
        </a:p>
      </dsp:txBody>
      <dsp:txXfrm>
        <a:off x="1100982" y="1088918"/>
        <a:ext cx="1143775" cy="827860"/>
      </dsp:txXfrm>
    </dsp:sp>
    <dsp:sp modelId="{D6776310-E144-490B-AFA8-9A68FCAA1788}">
      <dsp:nvSpPr>
        <dsp:cNvPr id="0" name=""/>
        <dsp:cNvSpPr/>
      </dsp:nvSpPr>
      <dsp:spPr>
        <a:xfrm>
          <a:off x="1800195" y="0"/>
          <a:ext cx="1617543" cy="1170772"/>
        </a:xfrm>
        <a:prstGeom prst="ellipse">
          <a:avLst/>
        </a:prstGeom>
        <a:solidFill>
          <a:srgbClr val="4F81B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latin typeface="+mj-lt"/>
            </a:rPr>
            <a:t>12. International regulatory co-operation </a:t>
          </a:r>
        </a:p>
      </dsp:txBody>
      <dsp:txXfrm>
        <a:off x="2037079" y="171456"/>
        <a:ext cx="1143775" cy="82786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3E927-09FF-418F-8FE3-9FAEDD4EF939}" type="datetimeFigureOut">
              <a:rPr lang="en-GB" smtClean="0"/>
              <a:t>16/01/2023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EA23A-8654-40F9-96AF-FBDF6CFFD7D6}" type="slidenum">
              <a:rPr lang="en-GB" smtClean="0"/>
              <a:t>‹#›</a:t>
            </a:fld>
            <a:endParaRPr lang="en-GB"/>
          </a:p>
        </p:txBody>
      </p:sp>
    </p:spTree>
    <p:extLst>
      <p:ext uri="{BB962C8B-B14F-4D97-AF65-F5344CB8AC3E}">
        <p14:creationId xmlns:p14="http://schemas.microsoft.com/office/powerpoint/2010/main" val="403289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51CFD0-5FE4-45CE-A032-58719C437BE8}" type="slidenum">
              <a:rPr lang="en-GB" smtClean="0"/>
              <a:t>3</a:t>
            </a:fld>
            <a:endParaRPr lang="en-GB"/>
          </a:p>
        </p:txBody>
      </p:sp>
    </p:spTree>
    <p:extLst>
      <p:ext uri="{BB962C8B-B14F-4D97-AF65-F5344CB8AC3E}">
        <p14:creationId xmlns:p14="http://schemas.microsoft.com/office/powerpoint/2010/main" val="388588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1200"/>
              </a:spcBef>
              <a:spcAft>
                <a:spcPts val="1200"/>
              </a:spcAft>
              <a:buClrTx/>
              <a:buSzTx/>
              <a:buFontTx/>
              <a:buNone/>
              <a:tabLst/>
              <a:defRPr/>
            </a:pPr>
            <a:endParaRPr lang="en-US" sz="2400" kern="1200" dirty="0">
              <a:solidFill>
                <a:schemeClr val="bg2">
                  <a:lumMod val="10000"/>
                </a:schemeClr>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12C92EFA-48EC-4C41-A6BA-A8BF0EF217D0}" type="slidenum">
              <a:rPr lang="en-GB" smtClean="0"/>
              <a:pPr>
                <a:defRPr/>
              </a:pPr>
              <a:t>6</a:t>
            </a:fld>
            <a:endParaRPr lang="en-GB" dirty="0"/>
          </a:p>
        </p:txBody>
      </p:sp>
    </p:spTree>
    <p:extLst>
      <p:ext uri="{BB962C8B-B14F-4D97-AF65-F5344CB8AC3E}">
        <p14:creationId xmlns:p14="http://schemas.microsoft.com/office/powerpoint/2010/main" val="133176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p:txBody>
      </p:sp>
      <p:sp>
        <p:nvSpPr>
          <p:cNvPr id="4" name="Slide Number Placeholder 3"/>
          <p:cNvSpPr>
            <a:spLocks noGrp="1"/>
          </p:cNvSpPr>
          <p:nvPr>
            <p:ph type="sldNum" sz="quarter" idx="10"/>
          </p:nvPr>
        </p:nvSpPr>
        <p:spPr/>
        <p:txBody>
          <a:bodyPr/>
          <a:lstStyle/>
          <a:p>
            <a:fld id="{A651CFD0-5FE4-45CE-A032-58719C437BE8}" type="slidenum">
              <a:rPr lang="en-GB" smtClean="0"/>
              <a:t>8</a:t>
            </a:fld>
            <a:endParaRPr lang="en-GB"/>
          </a:p>
        </p:txBody>
      </p:sp>
    </p:spTree>
    <p:extLst>
      <p:ext uri="{BB962C8B-B14F-4D97-AF65-F5344CB8AC3E}">
        <p14:creationId xmlns:p14="http://schemas.microsoft.com/office/powerpoint/2010/main" val="81757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indent="0">
              <a:buFontTx/>
              <a:buNone/>
              <a:defRPr/>
            </a:pPr>
            <a:endParaRPr lang="en-US" dirty="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2DF21-154D-4327-B702-25B4B2501B9C}"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651CFD0-5FE4-45CE-A032-58719C437BE8}" type="slidenum">
              <a:rPr lang="en-GB" smtClean="0"/>
              <a:t>12</a:t>
            </a:fld>
            <a:endParaRPr lang="en-GB"/>
          </a:p>
        </p:txBody>
      </p:sp>
    </p:spTree>
    <p:extLst>
      <p:ext uri="{BB962C8B-B14F-4D97-AF65-F5344CB8AC3E}">
        <p14:creationId xmlns:p14="http://schemas.microsoft.com/office/powerpoint/2010/main" val="349747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289C2-C5DE-46BE-89DC-42A99C01992D}" type="slidenum">
              <a:rPr lang="en-GB" smtClean="0"/>
              <a:t>18</a:t>
            </a:fld>
            <a:endParaRPr lang="en-GB"/>
          </a:p>
        </p:txBody>
      </p:sp>
    </p:spTree>
    <p:extLst>
      <p:ext uri="{BB962C8B-B14F-4D97-AF65-F5344CB8AC3E}">
        <p14:creationId xmlns:p14="http://schemas.microsoft.com/office/powerpoint/2010/main" val="185745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clear overarching strategy that outlines how communication will take place, and what information will be communicated to stakeholders is important. The strategy helps to set community expectations about the channels and forms of communication that will be used. It can also be used to hold policy makers to account.</a:t>
            </a:r>
          </a:p>
          <a:p>
            <a:endParaRPr lang="en-US" dirty="0"/>
          </a:p>
          <a:p>
            <a:r>
              <a:rPr lang="en-US" dirty="0"/>
              <a:t>Examples: </a:t>
            </a:r>
          </a:p>
          <a:p>
            <a:r>
              <a:rPr lang="en-US" dirty="0"/>
              <a:t>The UK platform GOV.UK offers users the possibility to get emails about updates on specific topics (e.g. money, children, or education), webpages (e.g. news about certain departments, agencies), foreign travel advice webpages as well as news and communication. Both the UK and the French websites have a Facebook page information presenting the latest developments and procedures in an easily understandable and graphically appealing way. Source: (GOV.UK, 2022[7]) (</a:t>
            </a:r>
            <a:r>
              <a:rPr lang="en-US" dirty="0" err="1"/>
              <a:t>ServicePublic</a:t>
            </a:r>
            <a:r>
              <a:rPr lang="en-US" dirty="0"/>
              <a:t>, 2022[5])</a:t>
            </a:r>
            <a:endParaRPr lang="en-GB" dirty="0"/>
          </a:p>
        </p:txBody>
      </p:sp>
      <p:sp>
        <p:nvSpPr>
          <p:cNvPr id="4" name="Slide Number Placeholder 3"/>
          <p:cNvSpPr>
            <a:spLocks noGrp="1"/>
          </p:cNvSpPr>
          <p:nvPr>
            <p:ph type="sldNum" sz="quarter" idx="5"/>
          </p:nvPr>
        </p:nvSpPr>
        <p:spPr/>
        <p:txBody>
          <a:bodyPr/>
          <a:lstStyle/>
          <a:p>
            <a:fld id="{C60EA23A-8654-40F9-96AF-FBDF6CFFD7D6}" type="slidenum">
              <a:rPr lang="en-GB" smtClean="0"/>
              <a:t>21</a:t>
            </a:fld>
            <a:endParaRPr lang="en-GB"/>
          </a:p>
        </p:txBody>
      </p:sp>
    </p:spTree>
    <p:extLst>
      <p:ext uri="{BB962C8B-B14F-4D97-AF65-F5344CB8AC3E}">
        <p14:creationId xmlns:p14="http://schemas.microsoft.com/office/powerpoint/2010/main" val="3076183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000" y="6001200"/>
            <a:ext cx="2323200" cy="68568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wrap="square" lIns="90000" rIns="90000" anchor="b">
            <a:spAutoFit/>
          </a:bodyPr>
          <a:lstStyle>
            <a:lvl1pPr>
              <a:lnSpc>
                <a:spcPts val="4500"/>
              </a:lnSpc>
              <a:defRPr sz="4500"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824000" y="3805200"/>
            <a:ext cx="8400000" cy="352800"/>
          </a:xfrm>
        </p:spPr>
        <p:txBody>
          <a:bodyPr wrap="square"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C635AD1F-5056-4B8E-BEAE-3F953DDD45C7}" type="datetimeFigureOut">
              <a:rPr lang="en-GB" smtClean="0"/>
              <a:t>16/01/2023</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000" y="6001200"/>
            <a:ext cx="2323200" cy="68568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C635AD1F-5056-4B8E-BEAE-3F953DDD45C7}" type="datetimeFigureOut">
              <a:rPr lang="en-GB" smtClean="0"/>
              <a:t>16/01/2023</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Tree>
    <p:extLst>
      <p:ext uri="{BB962C8B-B14F-4D97-AF65-F5344CB8AC3E}">
        <p14:creationId xmlns:p14="http://schemas.microsoft.com/office/powerpoint/2010/main" val="414844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C635AD1F-5056-4B8E-BEAE-3F953DDD45C7}" type="datetimeFigureOut">
              <a:rPr lang="en-GB" smtClean="0"/>
              <a:t>16/01/2023</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73F3F7D-67C6-4391-A6B9-1956F81B24FF}"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223431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wrap="square" anchor="ctr" anchorCtr="0">
            <a:spAutoFit/>
          </a:bodyPr>
          <a:lstStyle>
            <a:lvl1pPr algn="ctr">
              <a:lnSpc>
                <a:spcPts val="3700"/>
              </a:lnSpc>
              <a:defRPr sz="3700"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C635AD1F-5056-4B8E-BEAE-3F953DDD45C7}" type="datetimeFigureOut">
              <a:rPr lang="en-GB" smtClean="0"/>
              <a:t>16/01/2023</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073F3F7D-67C6-4391-A6B9-1956F81B24F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C635AD1F-5056-4B8E-BEAE-3F953DDD45C7}" type="datetimeFigureOut">
              <a:rPr lang="en-GB" smtClean="0"/>
              <a:t>16/01/2023</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073F3F7D-67C6-4391-A6B9-1956F81B24FF}" type="slidenum">
              <a:rPr lang="en-GB" smtClean="0"/>
              <a:t>‹#›</a:t>
            </a:fld>
            <a:endParaRPr lang="en-GB"/>
          </a:p>
        </p:txBody>
      </p:sp>
    </p:spTree>
    <p:extLst>
      <p:ext uri="{BB962C8B-B14F-4D97-AF65-F5344CB8AC3E}">
        <p14:creationId xmlns:p14="http://schemas.microsoft.com/office/powerpoint/2010/main" val="25427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AB473AB4-DE4F-4526-BDB0-BF8990BA0300}" type="datetimeFigureOut">
              <a:rPr lang="en-US" smtClean="0"/>
              <a:pPr/>
              <a:t>1/16/2023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659B59-738B-4FE2-91DA-A7E6BD1FA7E5}" type="slidenum">
              <a:rPr lang="en-US" smtClean="0"/>
              <a:pPr/>
              <a:t>‹#›</a:t>
            </a:fld>
            <a:endParaRPr lang="en-US"/>
          </a:p>
        </p:txBody>
      </p:sp>
    </p:spTree>
    <p:extLst>
      <p:ext uri="{BB962C8B-B14F-4D97-AF65-F5344CB8AC3E}">
        <p14:creationId xmlns:p14="http://schemas.microsoft.com/office/powerpoint/2010/main" val="418393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9"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C635AD1F-5056-4B8E-BEAE-3F953DDD45C7}" type="datetimeFigureOut">
              <a:rPr lang="en-GB" smtClean="0"/>
              <a:t>16/01/2023</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73F3F7D-67C6-4391-A6B9-1956F81B24FF}" type="slidenum">
              <a:rPr lang="en-GB" smtClean="0"/>
              <a:t>‹#›</a:t>
            </a:fld>
            <a:endParaRPr lang="en-GB"/>
          </a:p>
        </p:txBody>
      </p:sp>
    </p:spTree>
    <p:extLst>
      <p:ext uri="{BB962C8B-B14F-4D97-AF65-F5344CB8AC3E}">
        <p14:creationId xmlns:p14="http://schemas.microsoft.com/office/powerpoint/2010/main" val="361696546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6" r:id="rId5"/>
    <p:sldLayoutId id="2147483664" r:id="rId6"/>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Marianna.karttunen@oecd.org" TargetMode="External"/><Relationship Id="rId2" Type="http://schemas.openxmlformats.org/officeDocument/2006/relationships/hyperlink" Target="http://www.oecd.org/gov/regulatory-policy" TargetMode="External"/><Relationship Id="rId1" Type="http://schemas.openxmlformats.org/officeDocument/2006/relationships/slideLayout" Target="../slideLayouts/slideLayout3.xml"/><Relationship Id="rId4" Type="http://schemas.openxmlformats.org/officeDocument/2006/relationships/hyperlink" Target="mailto:Aida.rahmouni@oecd.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oecd-ilibrary.org/sites/39416960-en/index.html?itemId=/content/component/39416960-en"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2827" y="-862993"/>
            <a:ext cx="8124824" cy="1725985"/>
          </a:xfrm>
        </p:spPr>
        <p:txBody>
          <a:bodyPr/>
          <a:lstStyle/>
          <a:p>
            <a:pPr algn="r"/>
            <a:br>
              <a:rPr lang="en-GB" sz="1400" u="sng" dirty="0">
                <a:effectLst/>
                <a:latin typeface="+mn-lt"/>
                <a:ea typeface="Calibri" panose="020F0502020204030204" pitchFamily="34" charset="0"/>
              </a:rPr>
            </a:br>
            <a:r>
              <a:rPr lang="en-GB" sz="1400" dirty="0">
                <a:effectLst/>
                <a:latin typeface="+mn-lt"/>
                <a:ea typeface="Calibri" panose="020F0502020204030204" pitchFamily="34" charset="0"/>
              </a:rPr>
              <a:t>Tuesday, January 17TH</a:t>
            </a:r>
            <a:br>
              <a:rPr lang="en-GB" sz="1600" dirty="0">
                <a:effectLst/>
                <a:ea typeface="Calibri" panose="020F0502020204030204" pitchFamily="34" charset="0"/>
              </a:rPr>
            </a:br>
            <a:endParaRPr lang="en-GB" sz="1600" dirty="0"/>
          </a:p>
        </p:txBody>
      </p:sp>
      <p:sp>
        <p:nvSpPr>
          <p:cNvPr id="3" name="Subtitle 2"/>
          <p:cNvSpPr>
            <a:spLocks noGrp="1"/>
          </p:cNvSpPr>
          <p:nvPr>
            <p:ph type="subTitle" idx="1"/>
          </p:nvPr>
        </p:nvSpPr>
        <p:spPr>
          <a:xfrm>
            <a:off x="2352675" y="5911773"/>
            <a:ext cx="6300000" cy="861774"/>
          </a:xfrm>
        </p:spPr>
        <p:txBody>
          <a:bodyPr/>
          <a:lstStyle/>
          <a:p>
            <a:r>
              <a:rPr lang="en-GB" dirty="0">
                <a:latin typeface="+mn-lt"/>
              </a:rPr>
              <a:t>Marianna KARTTUNEN</a:t>
            </a:r>
          </a:p>
          <a:p>
            <a:r>
              <a:rPr lang="en-GB" dirty="0">
                <a:latin typeface="+mn-lt"/>
              </a:rPr>
              <a:t>Policy Analyst, Regulatory Policy Division </a:t>
            </a:r>
          </a:p>
          <a:p>
            <a:r>
              <a:rPr lang="en-GB" dirty="0">
                <a:latin typeface="+mn-lt"/>
              </a:rPr>
              <a:t>Organisation for Economic Co-operation and Development </a:t>
            </a:r>
          </a:p>
        </p:txBody>
      </p:sp>
      <p:sp>
        <p:nvSpPr>
          <p:cNvPr id="4" name="TextBox 3">
            <a:extLst>
              <a:ext uri="{FF2B5EF4-FFF2-40B4-BE49-F238E27FC236}">
                <a16:creationId xmlns:a16="http://schemas.microsoft.com/office/drawing/2014/main" id="{D785BA1C-5CB9-483B-B349-169E8465766B}"/>
              </a:ext>
            </a:extLst>
          </p:cNvPr>
          <p:cNvSpPr txBox="1"/>
          <p:nvPr/>
        </p:nvSpPr>
        <p:spPr>
          <a:xfrm>
            <a:off x="2352675" y="2227783"/>
            <a:ext cx="8591550" cy="1077218"/>
          </a:xfrm>
          <a:prstGeom prst="rect">
            <a:avLst/>
          </a:prstGeom>
          <a:noFill/>
        </p:spPr>
        <p:txBody>
          <a:bodyPr wrap="square" rtlCol="0">
            <a:spAutoFit/>
          </a:bodyPr>
          <a:lstStyle/>
          <a:p>
            <a:r>
              <a:rPr lang="en-GB" sz="3200" u="sng" dirty="0">
                <a:solidFill>
                  <a:schemeClr val="bg1"/>
                </a:solidFill>
              </a:rPr>
              <a:t>STAKEHOLDER ENGAGEMENT FOR DIGITIAL REGULATION </a:t>
            </a:r>
          </a:p>
        </p:txBody>
      </p:sp>
    </p:spTree>
    <p:extLst>
      <p:ext uri="{BB962C8B-B14F-4D97-AF65-F5344CB8AC3E}">
        <p14:creationId xmlns:p14="http://schemas.microsoft.com/office/powerpoint/2010/main" val="350379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10000"/>
                  </a:schemeClr>
                </a:solidFill>
                <a:latin typeface="+mn-lt"/>
              </a:rPr>
              <a:t>Who to engage with? </a:t>
            </a:r>
            <a:br>
              <a:rPr lang="en-GB" b="1" dirty="0">
                <a:solidFill>
                  <a:schemeClr val="bg2">
                    <a:lumMod val="10000"/>
                  </a:schemeClr>
                </a:solidFill>
                <a:latin typeface="+mn-lt"/>
              </a:rPr>
            </a:br>
            <a:r>
              <a:rPr lang="en-GB" sz="2800" i="1" dirty="0">
                <a:solidFill>
                  <a:schemeClr val="bg2">
                    <a:lumMod val="10000"/>
                  </a:schemeClr>
                </a:solidFill>
                <a:latin typeface="+mn-lt"/>
              </a:rPr>
              <a:t>Those interested and affected by regulation</a:t>
            </a:r>
            <a:endParaRPr lang="en-GB" sz="2800" dirty="0">
              <a:solidFill>
                <a:schemeClr val="bg2">
                  <a:lumMod val="10000"/>
                </a:schemeClr>
              </a:solidFill>
              <a:latin typeface="+mn-lt"/>
            </a:endParaRPr>
          </a:p>
        </p:txBody>
      </p:sp>
      <p:sp>
        <p:nvSpPr>
          <p:cNvPr id="3" name="Content Placeholder 2"/>
          <p:cNvSpPr>
            <a:spLocks noGrp="1"/>
          </p:cNvSpPr>
          <p:nvPr>
            <p:ph idx="1"/>
          </p:nvPr>
        </p:nvSpPr>
        <p:spPr>
          <a:xfrm>
            <a:off x="1992000" y="1556792"/>
            <a:ext cx="8218800" cy="4525200"/>
          </a:xfrm>
        </p:spPr>
        <p:txBody>
          <a:bodyPr>
            <a:normAutofit fontScale="70000" lnSpcReduction="20000"/>
          </a:bodyPr>
          <a:lstStyle/>
          <a:p>
            <a:pPr marL="0" indent="0" algn="just">
              <a:buNone/>
            </a:pPr>
            <a:r>
              <a:rPr lang="en-GB" sz="2800" b="1" dirty="0">
                <a:solidFill>
                  <a:schemeClr val="bg2">
                    <a:lumMod val="10000"/>
                  </a:schemeClr>
                </a:solidFill>
              </a:rPr>
              <a:t>‘Stakeholders’ </a:t>
            </a:r>
            <a:r>
              <a:rPr lang="en-GB" sz="2800" dirty="0">
                <a:solidFill>
                  <a:schemeClr val="bg2">
                    <a:lumMod val="10000"/>
                  </a:schemeClr>
                </a:solidFill>
              </a:rPr>
              <a:t>can potentially include citizens, businesses, trade unions, civil society organisations, public sector organisations, etc. </a:t>
            </a:r>
            <a:endParaRPr lang="en-GB" sz="2800" b="1" dirty="0">
              <a:solidFill>
                <a:schemeClr val="bg2">
                  <a:lumMod val="10000"/>
                </a:schemeClr>
              </a:solidFill>
            </a:endParaRPr>
          </a:p>
          <a:p>
            <a:pPr marL="0" indent="0" algn="just">
              <a:buNone/>
            </a:pPr>
            <a:endParaRPr lang="en-GB" sz="2800" b="1" dirty="0">
              <a:solidFill>
                <a:schemeClr val="bg2">
                  <a:lumMod val="10000"/>
                </a:schemeClr>
              </a:solidFill>
            </a:endParaRPr>
          </a:p>
          <a:p>
            <a:pPr marL="0" indent="0" algn="just">
              <a:buNone/>
            </a:pPr>
            <a:r>
              <a:rPr lang="en-GB" sz="2800" b="1" dirty="0">
                <a:solidFill>
                  <a:schemeClr val="bg2">
                    <a:lumMod val="10000"/>
                  </a:schemeClr>
                </a:solidFill>
              </a:rPr>
              <a:t>General guidance:</a:t>
            </a:r>
            <a:endParaRPr lang="en-GB" sz="2800" dirty="0">
              <a:solidFill>
                <a:schemeClr val="bg2">
                  <a:lumMod val="10000"/>
                </a:schemeClr>
              </a:solidFill>
            </a:endParaRPr>
          </a:p>
          <a:p>
            <a:pPr algn="just"/>
            <a:r>
              <a:rPr lang="en-GB" sz="2800" dirty="0">
                <a:solidFill>
                  <a:schemeClr val="bg2">
                    <a:lumMod val="10000"/>
                  </a:schemeClr>
                </a:solidFill>
              </a:rPr>
              <a:t>Consultation should be open and voluntary</a:t>
            </a:r>
          </a:p>
          <a:p>
            <a:pPr algn="just"/>
            <a:r>
              <a:rPr lang="en-GB" sz="2800" dirty="0">
                <a:solidFill>
                  <a:schemeClr val="bg2">
                    <a:lumMod val="10000"/>
                  </a:schemeClr>
                </a:solidFill>
              </a:rPr>
              <a:t>Be specific when selecting who to consult</a:t>
            </a:r>
          </a:p>
          <a:p>
            <a:pPr algn="just"/>
            <a:r>
              <a:rPr lang="en-US" sz="2800" dirty="0">
                <a:solidFill>
                  <a:schemeClr val="bg2">
                    <a:lumMod val="10000"/>
                  </a:schemeClr>
                </a:solidFill>
              </a:rPr>
              <a:t>Revisit stakeholder analysis throughout the consultation process</a:t>
            </a:r>
          </a:p>
          <a:p>
            <a:pPr algn="just"/>
            <a:r>
              <a:rPr lang="en-US" sz="2800" dirty="0">
                <a:solidFill>
                  <a:schemeClr val="bg2">
                    <a:lumMod val="10000"/>
                  </a:schemeClr>
                </a:solidFill>
              </a:rPr>
              <a:t>Avoid over reliance on advisory bodies or expert groups</a:t>
            </a:r>
          </a:p>
          <a:p>
            <a:pPr marL="0" indent="0">
              <a:buNone/>
            </a:pPr>
            <a:endParaRPr lang="en-GB" sz="2800" b="1" dirty="0">
              <a:solidFill>
                <a:schemeClr val="bg2">
                  <a:lumMod val="10000"/>
                </a:schemeClr>
              </a:solidFill>
            </a:endParaRPr>
          </a:p>
          <a:p>
            <a:pPr marL="0" indent="0">
              <a:buNone/>
            </a:pPr>
            <a:r>
              <a:rPr lang="en-GB" sz="2800" b="1" dirty="0">
                <a:solidFill>
                  <a:schemeClr val="bg2">
                    <a:lumMod val="10000"/>
                  </a:schemeClr>
                </a:solidFill>
              </a:rPr>
              <a:t>Keep in mind:</a:t>
            </a:r>
          </a:p>
          <a:p>
            <a:pPr marL="342900" indent="-342900"/>
            <a:r>
              <a:rPr lang="en-GB" sz="2800" dirty="0">
                <a:solidFill>
                  <a:schemeClr val="bg2">
                    <a:lumMod val="10000"/>
                  </a:schemeClr>
                </a:solidFill>
              </a:rPr>
              <a:t>Stakeholders usually least represented (</a:t>
            </a:r>
            <a:r>
              <a:rPr lang="en-GB" sz="2800" dirty="0" err="1">
                <a:solidFill>
                  <a:schemeClr val="bg2">
                    <a:lumMod val="10000"/>
                  </a:schemeClr>
                </a:solidFill>
              </a:rPr>
              <a:t>eg</a:t>
            </a:r>
            <a:r>
              <a:rPr lang="en-GB" sz="2800" dirty="0">
                <a:solidFill>
                  <a:schemeClr val="bg2">
                    <a:lumMod val="10000"/>
                  </a:schemeClr>
                </a:solidFill>
              </a:rPr>
              <a:t>. new entrants, SMEs)</a:t>
            </a:r>
          </a:p>
          <a:p>
            <a:pPr marL="342900" indent="-342900"/>
            <a:r>
              <a:rPr lang="en-GB" sz="2800" dirty="0">
                <a:solidFill>
                  <a:schemeClr val="bg2">
                    <a:lumMod val="10000"/>
                  </a:schemeClr>
                </a:solidFill>
              </a:rPr>
              <a:t>Potentially affected foreign stakeholders</a:t>
            </a:r>
          </a:p>
          <a:p>
            <a:pPr algn="just"/>
            <a:endParaRPr lang="en-GB" sz="2800" dirty="0">
              <a:solidFill>
                <a:schemeClr val="bg2">
                  <a:lumMod val="10000"/>
                </a:schemeClr>
              </a:solidFill>
              <a:latin typeface="+mj-lt"/>
            </a:endParaRPr>
          </a:p>
        </p:txBody>
      </p:sp>
    </p:spTree>
    <p:extLst>
      <p:ext uri="{BB962C8B-B14F-4D97-AF65-F5344CB8AC3E}">
        <p14:creationId xmlns:p14="http://schemas.microsoft.com/office/powerpoint/2010/main" val="238965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1847529" y="3933057"/>
            <a:ext cx="2735585" cy="95410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F81BD">
                    <a:lumMod val="60000"/>
                    <a:lumOff val="40000"/>
                  </a:srgbClr>
                </a:solidFill>
                <a:effectLst/>
                <a:uLnTx/>
                <a:uFillTx/>
                <a:latin typeface="Calibri" pitchFamily="34" charset="0"/>
                <a:ea typeface="+mn-ea"/>
                <a:cs typeface="+mn-cs"/>
              </a:rPr>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F81BD">
                    <a:lumMod val="60000"/>
                    <a:lumOff val="40000"/>
                  </a:srgbClr>
                </a:solidFill>
                <a:effectLst/>
                <a:uLnTx/>
                <a:uFillTx/>
                <a:latin typeface="Calibri" pitchFamily="34" charset="0"/>
                <a:ea typeface="+mn-ea"/>
                <a:cs typeface="+mn-cs"/>
              </a:rPr>
              <a:t>notification</a:t>
            </a:r>
            <a:endParaRPr kumimoji="0" lang="en-US" sz="2800" b="1" i="0" u="none" strike="noStrike" kern="1200" cap="none" spc="0" normalizeH="0" baseline="0" noProof="0" dirty="0">
              <a:ln>
                <a:noFill/>
              </a:ln>
              <a:solidFill>
                <a:srgbClr val="4F81BD">
                  <a:lumMod val="60000"/>
                  <a:lumOff val="40000"/>
                </a:srgbClr>
              </a:solidFill>
              <a:effectLst/>
              <a:uLnTx/>
              <a:uFillTx/>
              <a:latin typeface="Calibri" pitchFamily="34" charset="0"/>
              <a:ea typeface="+mn-ea"/>
              <a:cs typeface="+mn-cs"/>
            </a:endParaRPr>
          </a:p>
        </p:txBody>
      </p:sp>
      <p:sp>
        <p:nvSpPr>
          <p:cNvPr id="3078" name="Content Placeholder 8"/>
          <p:cNvSpPr>
            <a:spLocks noGrp="1"/>
          </p:cNvSpPr>
          <p:nvPr>
            <p:ph idx="1"/>
          </p:nvPr>
        </p:nvSpPr>
        <p:spPr>
          <a:xfrm>
            <a:off x="1524000" y="407302"/>
            <a:ext cx="9144000" cy="954107"/>
          </a:xfrm>
        </p:spPr>
        <p:txBody>
          <a:bodyPr wrap="square">
            <a:spAutoFit/>
          </a:bodyPr>
          <a:lstStyle/>
          <a:p>
            <a:pPr eaLnBrk="1" hangingPunct="1">
              <a:spcBef>
                <a:spcPts val="0"/>
              </a:spcBef>
              <a:buFont typeface="Arial" pitchFamily="34" charset="0"/>
              <a:buNone/>
              <a:defRPr/>
            </a:pPr>
            <a:r>
              <a:rPr lang="en-GB" sz="2800" b="1" dirty="0">
                <a:solidFill>
                  <a:schemeClr val="bg2">
                    <a:lumMod val="10000"/>
                  </a:schemeClr>
                </a:solidFill>
              </a:rPr>
              <a:t>How to engage with stakeholders </a:t>
            </a:r>
          </a:p>
          <a:p>
            <a:pPr eaLnBrk="1" hangingPunct="1">
              <a:spcBef>
                <a:spcPts val="0"/>
              </a:spcBef>
              <a:buFont typeface="Arial" pitchFamily="34" charset="0"/>
              <a:buNone/>
              <a:defRPr/>
            </a:pPr>
            <a:r>
              <a:rPr lang="en-GB" sz="2800" i="1" dirty="0">
                <a:solidFill>
                  <a:schemeClr val="bg2">
                    <a:lumMod val="10000"/>
                  </a:schemeClr>
                </a:solidFill>
              </a:rPr>
              <a:t>Scope and form of stakeholder engagement</a:t>
            </a:r>
            <a:endParaRPr lang="en-US" sz="2800" i="1" dirty="0">
              <a:solidFill>
                <a:schemeClr val="bg2">
                  <a:lumMod val="10000"/>
                </a:schemeClr>
              </a:solidFill>
            </a:endParaRPr>
          </a:p>
        </p:txBody>
      </p:sp>
      <p:sp>
        <p:nvSpPr>
          <p:cNvPr id="9223" name="TextBox 9"/>
          <p:cNvSpPr txBox="1">
            <a:spLocks noChangeArrowheads="1"/>
          </p:cNvSpPr>
          <p:nvPr/>
        </p:nvSpPr>
        <p:spPr bwMode="auto">
          <a:xfrm>
            <a:off x="3935760" y="2420938"/>
            <a:ext cx="2089150"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F81BD"/>
                </a:solidFill>
                <a:effectLst/>
                <a:uLnTx/>
                <a:uFillTx/>
                <a:latin typeface="Calibri" pitchFamily="34" charset="0"/>
                <a:ea typeface="+mn-ea"/>
                <a:cs typeface="+mn-cs"/>
              </a:rPr>
              <a:t>Consultation</a:t>
            </a:r>
            <a:endParaRPr kumimoji="0" lang="en-US" sz="2400" b="1" i="0" u="none" strike="noStrike" kern="1200" cap="none" spc="0" normalizeH="0" baseline="0" noProof="0" dirty="0">
              <a:ln>
                <a:noFill/>
              </a:ln>
              <a:solidFill>
                <a:srgbClr val="4F81BD"/>
              </a:solidFill>
              <a:effectLst/>
              <a:uLnTx/>
              <a:uFillTx/>
              <a:latin typeface="Calibri" pitchFamily="34" charset="0"/>
              <a:ea typeface="+mn-ea"/>
              <a:cs typeface="+mn-cs"/>
            </a:endParaRPr>
          </a:p>
        </p:txBody>
      </p:sp>
      <p:sp>
        <p:nvSpPr>
          <p:cNvPr id="9224" name="TextBox 10"/>
          <p:cNvSpPr txBox="1">
            <a:spLocks noChangeArrowheads="1"/>
          </p:cNvSpPr>
          <p:nvPr/>
        </p:nvSpPr>
        <p:spPr bwMode="auto">
          <a:xfrm>
            <a:off x="6023992" y="1268413"/>
            <a:ext cx="3311524"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6299"/>
                </a:solidFill>
                <a:effectLst/>
                <a:uLnTx/>
                <a:uFillTx/>
                <a:latin typeface="Calibri" pitchFamily="34" charset="0"/>
                <a:ea typeface="+mn-ea"/>
                <a:cs typeface="+mn-cs"/>
              </a:rPr>
              <a:t>Active Participation</a:t>
            </a:r>
            <a:endParaRPr kumimoji="0" lang="en-US" sz="2800" b="1" i="0" u="none" strike="noStrike" kern="1200" cap="none" spc="0" normalizeH="0" baseline="0" noProof="0" dirty="0">
              <a:ln>
                <a:noFill/>
              </a:ln>
              <a:solidFill>
                <a:srgbClr val="006299"/>
              </a:solidFill>
              <a:effectLst/>
              <a:uLnTx/>
              <a:uFillTx/>
              <a:latin typeface="Calibri" pitchFamily="34" charset="0"/>
              <a:ea typeface="+mn-ea"/>
              <a:cs typeface="+mn-cs"/>
            </a:endParaRPr>
          </a:p>
        </p:txBody>
      </p:sp>
      <p:sp>
        <p:nvSpPr>
          <p:cNvPr id="9225" name="TextBox 11"/>
          <p:cNvSpPr txBox="1">
            <a:spLocks noChangeArrowheads="1"/>
          </p:cNvSpPr>
          <p:nvPr/>
        </p:nvSpPr>
        <p:spPr bwMode="auto">
          <a:xfrm>
            <a:off x="2927350" y="5516564"/>
            <a:ext cx="6192838" cy="5857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pitchFamily="34" charset="0"/>
                <a:ea typeface="+mn-ea"/>
                <a:cs typeface="+mn-cs"/>
              </a:rPr>
              <a:t>Providing information</a:t>
            </a:r>
            <a:endParaRPr kumimoji="0" lang="en-US" sz="32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9226" name="TextBox 12"/>
          <p:cNvSpPr txBox="1">
            <a:spLocks noChangeArrowheads="1"/>
          </p:cNvSpPr>
          <p:nvPr/>
        </p:nvSpPr>
        <p:spPr bwMode="auto">
          <a:xfrm>
            <a:off x="4943476" y="3429000"/>
            <a:ext cx="5184775" cy="120015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a:ln>
                  <a:noFill/>
                </a:ln>
                <a:solidFill>
                  <a:prstClr val="white"/>
                </a:solidFill>
                <a:effectLst/>
                <a:uLnTx/>
                <a:uFillTx/>
                <a:latin typeface="Calibri" pitchFamily="34" charset="0"/>
                <a:ea typeface="+mn-ea"/>
                <a:cs typeface="+mn-cs"/>
              </a:rPr>
              <a:t>Obtaining information and public views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a:ln>
                  <a:noFill/>
                </a:ln>
                <a:solidFill>
                  <a:prstClr val="white"/>
                </a:solidFill>
                <a:effectLst/>
                <a:uLnTx/>
                <a:uFillTx/>
                <a:latin typeface="Calibri" pitchFamily="34" charset="0"/>
                <a:ea typeface="+mn-ea"/>
                <a:cs typeface="+mn-cs"/>
              </a:rPr>
              <a:t>Identifying conflict lines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a:ln>
                  <a:noFill/>
                </a:ln>
                <a:solidFill>
                  <a:prstClr val="white"/>
                </a:solidFill>
                <a:effectLst/>
                <a:uLnTx/>
                <a:uFillTx/>
                <a:latin typeface="Calibri" pitchFamily="34" charset="0"/>
                <a:ea typeface="+mn-ea"/>
                <a:cs typeface="+mn-cs"/>
              </a:rPr>
              <a:t>Verifying consistency and acceptance</a:t>
            </a:r>
            <a:endParaRPr kumimoji="0" lang="en-US"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6" name="Rectangle 15"/>
          <p:cNvSpPr/>
          <p:nvPr/>
        </p:nvSpPr>
        <p:spPr bwMode="auto">
          <a:xfrm>
            <a:off x="1847528" y="4941888"/>
            <a:ext cx="7200800" cy="17272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27272"/>
              </a:solidFill>
              <a:effectLst/>
              <a:uLnTx/>
              <a:uFillTx/>
              <a:latin typeface="Helvetica 65 Medium"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Helvetica 65 Medium" pitchFamily="34" charset="0"/>
                <a:ea typeface="+mn-ea"/>
                <a:cs typeface="+mn-cs"/>
              </a:rPr>
              <a:t>One way process</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Helvetica 65 Medium"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Helvetica 65 Medium" pitchFamily="34" charset="0"/>
                <a:ea typeface="+mn-ea"/>
                <a:cs typeface="+mn-cs"/>
              </a:rPr>
              <a:t>Agency 		Citizens</a:t>
            </a:r>
            <a:endParaRPr kumimoji="0" lang="en-US" sz="2000" b="0" i="0" u="none" strike="noStrike" kern="1200" cap="none" spc="0" normalizeH="0" baseline="0" noProof="0" dirty="0">
              <a:ln>
                <a:noFill/>
              </a:ln>
              <a:solidFill>
                <a:prstClr val="white"/>
              </a:solidFill>
              <a:effectLst/>
              <a:uLnTx/>
              <a:uFillTx/>
              <a:latin typeface="Helvetica 65 Medium" pitchFamily="34" charset="0"/>
              <a:ea typeface="+mn-ea"/>
              <a:cs typeface="+mn-cs"/>
            </a:endParaRPr>
          </a:p>
        </p:txBody>
      </p:sp>
      <p:sp>
        <p:nvSpPr>
          <p:cNvPr id="17" name="Right Arrow 16"/>
          <p:cNvSpPr>
            <a:spLocks noChangeArrowheads="1"/>
          </p:cNvSpPr>
          <p:nvPr/>
        </p:nvSpPr>
        <p:spPr bwMode="auto">
          <a:xfrm>
            <a:off x="5087888" y="5876926"/>
            <a:ext cx="863600" cy="360363"/>
          </a:xfrm>
          <a:prstGeom prst="rightArrow">
            <a:avLst>
              <a:gd name="adj1" fmla="val 50000"/>
              <a:gd name="adj2" fmla="val 49927"/>
            </a:avLst>
          </a:prstGeom>
          <a:solidFill>
            <a:schemeClr val="bg1"/>
          </a:solidFill>
          <a:ln w="9525" algn="ctr">
            <a:solidFill>
              <a:schemeClr val="tx1"/>
            </a:solidFill>
            <a:miter lim="800000"/>
            <a:headEnd/>
            <a:tailEnd/>
          </a:ln>
        </p:spPr>
        <p:txBody>
          <a:bodyPr wrap="none"/>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727272"/>
              </a:solidFill>
              <a:effectLst/>
              <a:uLnTx/>
              <a:uFillTx/>
              <a:latin typeface="Helvetica 65 Medium"/>
              <a:ea typeface="+mn-ea"/>
              <a:cs typeface="+mn-cs"/>
            </a:endParaRPr>
          </a:p>
        </p:txBody>
      </p:sp>
      <p:sp>
        <p:nvSpPr>
          <p:cNvPr id="19" name="Rectangle 18"/>
          <p:cNvSpPr/>
          <p:nvPr/>
        </p:nvSpPr>
        <p:spPr bwMode="auto">
          <a:xfrm>
            <a:off x="3935760" y="3068638"/>
            <a:ext cx="5113288" cy="187325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wrap="none"/>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727272"/>
              </a:solidFill>
              <a:effectLst/>
              <a:uLnTx/>
              <a:uFillTx/>
              <a:latin typeface="Helvetica 65 Medium"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Helvetica 65 Medium" pitchFamily="34" charset="0"/>
                <a:ea typeface="+mn-ea"/>
                <a:cs typeface="+mn-cs"/>
              </a:rPr>
              <a:t>Two-way flow</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727272"/>
              </a:solidFill>
              <a:effectLst/>
              <a:uLnTx/>
              <a:uFillTx/>
              <a:latin typeface="Helvetica 65 Medium"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Helvetica 65 Medium" pitchFamily="34" charset="0"/>
                <a:ea typeface="+mn-ea"/>
                <a:cs typeface="+mn-cs"/>
              </a:rPr>
              <a:t>Agency		              Citizens</a:t>
            </a:r>
            <a:endParaRPr kumimoji="0" lang="en-US" sz="2000" b="0" i="0" u="none" strike="noStrike" kern="1200" cap="none" spc="0" normalizeH="0" baseline="0" noProof="0" dirty="0">
              <a:ln>
                <a:noFill/>
              </a:ln>
              <a:solidFill>
                <a:prstClr val="white"/>
              </a:solidFill>
              <a:effectLst/>
              <a:uLnTx/>
              <a:uFillTx/>
              <a:latin typeface="Helvetica 65 Medium"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27272"/>
              </a:solidFill>
              <a:effectLst/>
              <a:uLnTx/>
              <a:uFillTx/>
              <a:latin typeface="Helvetica 65 Medium" pitchFamily="34" charset="0"/>
              <a:ea typeface="+mn-ea"/>
              <a:cs typeface="+mn-cs"/>
            </a:endParaRPr>
          </a:p>
        </p:txBody>
      </p:sp>
      <p:sp>
        <p:nvSpPr>
          <p:cNvPr id="20" name="Right Arrow 19"/>
          <p:cNvSpPr>
            <a:spLocks noChangeArrowheads="1"/>
          </p:cNvSpPr>
          <p:nvPr/>
        </p:nvSpPr>
        <p:spPr bwMode="auto">
          <a:xfrm>
            <a:off x="6096496" y="3860801"/>
            <a:ext cx="863600" cy="360363"/>
          </a:xfrm>
          <a:prstGeom prst="rightArrow">
            <a:avLst>
              <a:gd name="adj1" fmla="val 50000"/>
              <a:gd name="adj2" fmla="val 49927"/>
            </a:avLst>
          </a:prstGeom>
          <a:solidFill>
            <a:schemeClr val="bg1"/>
          </a:solidFill>
          <a:ln w="9525" algn="ctr">
            <a:solidFill>
              <a:schemeClr val="tx1"/>
            </a:solidFill>
            <a:miter lim="800000"/>
            <a:headEnd/>
            <a:tailEnd/>
          </a:ln>
        </p:spPr>
        <p:txBody>
          <a:bodyPr wrap="none"/>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727272"/>
              </a:solidFill>
              <a:effectLst/>
              <a:uLnTx/>
              <a:uFillTx/>
              <a:latin typeface="Helvetica 65 Medium"/>
              <a:ea typeface="+mn-ea"/>
              <a:cs typeface="+mn-cs"/>
            </a:endParaRPr>
          </a:p>
        </p:txBody>
      </p:sp>
      <p:sp>
        <p:nvSpPr>
          <p:cNvPr id="21" name="Left Arrow 20"/>
          <p:cNvSpPr>
            <a:spLocks noChangeArrowheads="1"/>
          </p:cNvSpPr>
          <p:nvPr/>
        </p:nvSpPr>
        <p:spPr bwMode="auto">
          <a:xfrm>
            <a:off x="6023993" y="4221163"/>
            <a:ext cx="792163" cy="360362"/>
          </a:xfrm>
          <a:prstGeom prst="leftArrow">
            <a:avLst>
              <a:gd name="adj1" fmla="val 50000"/>
              <a:gd name="adj2" fmla="val 49959"/>
            </a:avLst>
          </a:prstGeom>
          <a:solidFill>
            <a:schemeClr val="bg1"/>
          </a:solidFill>
          <a:ln w="9525" algn="ctr">
            <a:solidFill>
              <a:schemeClr val="tx1"/>
            </a:solidFill>
            <a:miter lim="800000"/>
            <a:headEnd/>
            <a:tailEnd/>
          </a:ln>
        </p:spPr>
        <p:txBody>
          <a:bodyPr wrap="none"/>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727272"/>
              </a:solidFill>
              <a:effectLst/>
              <a:uLnTx/>
              <a:uFillTx/>
              <a:latin typeface="Helvetica 65 Medium"/>
              <a:ea typeface="+mn-ea"/>
              <a:cs typeface="+mn-cs"/>
            </a:endParaRPr>
          </a:p>
        </p:txBody>
      </p:sp>
      <p:sp>
        <p:nvSpPr>
          <p:cNvPr id="22" name="Rectangle 21"/>
          <p:cNvSpPr/>
          <p:nvPr/>
        </p:nvSpPr>
        <p:spPr bwMode="auto">
          <a:xfrm>
            <a:off x="6096000" y="1844676"/>
            <a:ext cx="2952700" cy="1223963"/>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wrap="none"/>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727272"/>
              </a:solidFill>
              <a:effectLst/>
              <a:uLnTx/>
              <a:uFillTx/>
              <a:latin typeface="Helvetica 65 Medium"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Helvetica 65 Medium"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Helvetica 65 Medium" pitchFamily="34" charset="0"/>
                <a:ea typeface="+mn-ea"/>
                <a:cs typeface="+mn-cs"/>
              </a:rPr>
              <a:t>Agency			Citizens</a:t>
            </a:r>
            <a:endParaRPr kumimoji="0" lang="en-US" sz="2000" b="0" i="0" u="none" strike="noStrike" kern="1200" cap="none" spc="0" normalizeH="0" baseline="0" noProof="0" dirty="0">
              <a:ln>
                <a:noFill/>
              </a:ln>
              <a:solidFill>
                <a:prstClr val="white"/>
              </a:solidFill>
              <a:effectLst/>
              <a:uLnTx/>
              <a:uFillTx/>
              <a:latin typeface="Helvetica 65 Medium"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727272"/>
              </a:solidFill>
              <a:effectLst/>
              <a:uLnTx/>
              <a:uFillTx/>
              <a:latin typeface="Helvetica 65 Medium"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27272"/>
              </a:solidFill>
              <a:effectLst/>
              <a:uLnTx/>
              <a:uFillTx/>
              <a:latin typeface="Helvetica 65 Medium" pitchFamily="34" charset="0"/>
              <a:ea typeface="+mn-ea"/>
              <a:cs typeface="+mn-cs"/>
            </a:endParaRPr>
          </a:p>
        </p:txBody>
      </p:sp>
      <p:sp>
        <p:nvSpPr>
          <p:cNvPr id="23" name="Left-Right Arrow 22"/>
          <p:cNvSpPr>
            <a:spLocks noChangeArrowheads="1"/>
          </p:cNvSpPr>
          <p:nvPr/>
        </p:nvSpPr>
        <p:spPr bwMode="auto">
          <a:xfrm>
            <a:off x="7104112" y="2492376"/>
            <a:ext cx="863600" cy="360363"/>
          </a:xfrm>
          <a:prstGeom prst="leftRightArrow">
            <a:avLst>
              <a:gd name="adj1" fmla="val 50000"/>
              <a:gd name="adj2" fmla="val 49927"/>
            </a:avLst>
          </a:prstGeom>
          <a:solidFill>
            <a:schemeClr val="bg1"/>
          </a:solidFill>
          <a:ln w="9525" algn="ctr">
            <a:solidFill>
              <a:schemeClr val="tx1"/>
            </a:solidFill>
            <a:miter lim="800000"/>
            <a:headEnd/>
            <a:tailEnd/>
          </a:ln>
        </p:spPr>
        <p:txBody>
          <a:bodyPr wrap="none"/>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727272"/>
              </a:solidFill>
              <a:effectLst/>
              <a:uLnTx/>
              <a:uFillTx/>
              <a:latin typeface="Helvetica 65 Medium"/>
              <a:ea typeface="+mn-ea"/>
              <a:cs typeface="+mn-cs"/>
            </a:endParaRPr>
          </a:p>
        </p:txBody>
      </p:sp>
      <p:sp>
        <p:nvSpPr>
          <p:cNvPr id="24" name="TextBox 23"/>
          <p:cNvSpPr txBox="1">
            <a:spLocks noChangeArrowheads="1"/>
          </p:cNvSpPr>
          <p:nvPr/>
        </p:nvSpPr>
        <p:spPr bwMode="auto">
          <a:xfrm>
            <a:off x="6312025" y="1928813"/>
            <a:ext cx="2714625" cy="43021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a:ea typeface="+mn-ea"/>
                <a:cs typeface="+mn-cs"/>
              </a:rPr>
              <a:t>Partnership</a:t>
            </a:r>
            <a:endParaRPr kumimoji="0" lang="en-US" sz="2200" b="1" i="0" u="none" strike="noStrike" kern="1200" cap="none" spc="0" normalizeH="0" baseline="0" noProof="0" dirty="0">
              <a:ln>
                <a:noFill/>
              </a:ln>
              <a:solidFill>
                <a:prstClr val="white"/>
              </a:solidFill>
              <a:effectLst/>
              <a:uLnTx/>
              <a:uFillTx/>
              <a:latin typeface="Arial"/>
              <a:ea typeface="+mn-ea"/>
              <a:cs typeface="+mn-cs"/>
            </a:endParaRPr>
          </a:p>
        </p:txBody>
      </p:sp>
      <p:sp>
        <p:nvSpPr>
          <p:cNvPr id="25" name="Left-Right Arrow 24"/>
          <p:cNvSpPr>
            <a:spLocks noChangeArrowheads="1"/>
          </p:cNvSpPr>
          <p:nvPr/>
        </p:nvSpPr>
        <p:spPr bwMode="auto">
          <a:xfrm rot="5400000">
            <a:off x="7894355" y="3718753"/>
            <a:ext cx="3387940" cy="792213"/>
          </a:xfrm>
          <a:prstGeom prst="leftRightArrow">
            <a:avLst>
              <a:gd name="adj1" fmla="val 50000"/>
              <a:gd name="adj2" fmla="val 49927"/>
            </a:avLst>
          </a:prstGeom>
          <a:gradFill flip="none" rotWithShape="1">
            <a:gsLst>
              <a:gs pos="0">
                <a:schemeClr val="accent1">
                  <a:lumMod val="20000"/>
                  <a:lumOff val="80000"/>
                </a:schemeClr>
              </a:gs>
              <a:gs pos="50000">
                <a:schemeClr val="accent1">
                  <a:tint val="44500"/>
                  <a:satMod val="160000"/>
                </a:schemeClr>
              </a:gs>
              <a:gs pos="100000">
                <a:schemeClr val="tx2"/>
              </a:gs>
            </a:gsLst>
            <a:path path="circle">
              <a:fillToRect l="100000" t="100000"/>
            </a:path>
            <a:tileRect r="-100000" b="-100000"/>
          </a:gradFill>
          <a:ln w="9525" algn="ctr">
            <a:noFill/>
            <a:miter lim="800000"/>
            <a:headEnd/>
            <a:tailEnd/>
          </a:ln>
        </p:spPr>
        <p:txBody>
          <a:bodyPr wrap="none"/>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727272"/>
              </a:solidFill>
              <a:effectLst/>
              <a:uLnTx/>
              <a:uFillTx/>
              <a:latin typeface="Helvetica 65 Medium"/>
              <a:ea typeface="+mn-ea"/>
              <a:cs typeface="+mn-cs"/>
            </a:endParaRPr>
          </a:p>
        </p:txBody>
      </p:sp>
      <p:sp>
        <p:nvSpPr>
          <p:cNvPr id="7" name="TextBox 6"/>
          <p:cNvSpPr txBox="1"/>
          <p:nvPr/>
        </p:nvSpPr>
        <p:spPr>
          <a:xfrm rot="5400000">
            <a:off x="8832822" y="3758906"/>
            <a:ext cx="28496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E6E6">
                    <a:lumMod val="10000"/>
                  </a:srgbClr>
                </a:solidFill>
                <a:effectLst/>
                <a:uLnTx/>
                <a:uFillTx/>
                <a:latin typeface="Arial"/>
                <a:ea typeface="+mn-ea"/>
                <a:cs typeface="+mn-cs"/>
              </a:rPr>
              <a:t>Complementary</a:t>
            </a:r>
          </a:p>
        </p:txBody>
      </p:sp>
    </p:spTree>
    <p:extLst>
      <p:ext uri="{BB962C8B-B14F-4D97-AF65-F5344CB8AC3E}">
        <p14:creationId xmlns:p14="http://schemas.microsoft.com/office/powerpoint/2010/main" val="29469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0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animBg="1"/>
      <p:bldP spid="22" grpId="0" animBg="1"/>
      <p:bldP spid="23" grpId="0" animBg="1"/>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846" y="174664"/>
            <a:ext cx="8940300" cy="1022400"/>
          </a:xfrm>
        </p:spPr>
        <p:txBody>
          <a:bodyPr/>
          <a:lstStyle/>
          <a:p>
            <a:r>
              <a:rPr lang="en-GB" b="1" dirty="0">
                <a:solidFill>
                  <a:schemeClr val="bg2">
                    <a:lumMod val="10000"/>
                  </a:schemeClr>
                </a:solidFill>
                <a:latin typeface="+mn-lt"/>
              </a:rPr>
              <a:t>When to engage with stakeholders?</a:t>
            </a:r>
            <a:br>
              <a:rPr lang="en-GB" b="1" dirty="0">
                <a:solidFill>
                  <a:schemeClr val="bg2">
                    <a:lumMod val="10000"/>
                  </a:schemeClr>
                </a:solidFill>
                <a:latin typeface="+mn-lt"/>
              </a:rPr>
            </a:br>
            <a:r>
              <a:rPr lang="en-GB" i="1" dirty="0">
                <a:solidFill>
                  <a:schemeClr val="bg2">
                    <a:lumMod val="10000"/>
                  </a:schemeClr>
                </a:solidFill>
                <a:latin typeface="+mn-lt"/>
              </a:rPr>
              <a:t>Throughout the regulatory policy cycle</a:t>
            </a:r>
            <a:r>
              <a:rPr lang="en-GB" dirty="0">
                <a:solidFill>
                  <a:schemeClr val="bg2">
                    <a:lumMod val="10000"/>
                  </a:schemeClr>
                </a:solidFill>
                <a:latin typeface="+mn-lt"/>
              </a:rPr>
              <a:t> </a:t>
            </a:r>
          </a:p>
        </p:txBody>
      </p:sp>
      <p:pic>
        <p:nvPicPr>
          <p:cNvPr id="4" name="Picture 4"/>
          <p:cNvPicPr>
            <a:picLocks noGrp="1" noChangeAspect="1" noChangeArrowheads="1"/>
          </p:cNvPicPr>
          <p:nvPr>
            <p:ph idx="1"/>
          </p:nvPr>
        </p:nvPicPr>
        <p:blipFill>
          <a:blip r:embed="rId3" cstate="print"/>
          <a:srcRect/>
          <a:stretch>
            <a:fillRect/>
          </a:stretch>
        </p:blipFill>
        <p:spPr bwMode="auto">
          <a:xfrm>
            <a:off x="2423592" y="1419094"/>
            <a:ext cx="7272808" cy="5264242"/>
          </a:xfrm>
          <a:prstGeom prst="rect">
            <a:avLst/>
          </a:prstGeom>
          <a:noFill/>
          <a:ln w="9525">
            <a:noFill/>
            <a:miter lim="800000"/>
            <a:headEnd/>
            <a:tailEnd/>
          </a:ln>
        </p:spPr>
      </p:pic>
    </p:spTree>
    <p:extLst>
      <p:ext uri="{BB962C8B-B14F-4D97-AF65-F5344CB8AC3E}">
        <p14:creationId xmlns:p14="http://schemas.microsoft.com/office/powerpoint/2010/main" val="344537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587F-DFAC-40D2-BD1C-E0B31E1DC58F}"/>
              </a:ext>
            </a:extLst>
          </p:cNvPr>
          <p:cNvSpPr>
            <a:spLocks noGrp="1"/>
          </p:cNvSpPr>
          <p:nvPr>
            <p:ph type="title"/>
          </p:nvPr>
        </p:nvSpPr>
        <p:spPr>
          <a:xfrm>
            <a:off x="1440000" y="218550"/>
            <a:ext cx="9888000" cy="1022400"/>
          </a:xfrm>
        </p:spPr>
        <p:txBody>
          <a:bodyPr/>
          <a:lstStyle/>
          <a:p>
            <a:r>
              <a:rPr lang="en-GB" b="1" dirty="0">
                <a:solidFill>
                  <a:schemeClr val="bg2">
                    <a:lumMod val="10000"/>
                  </a:schemeClr>
                </a:solidFill>
                <a:latin typeface="+mn-lt"/>
              </a:rPr>
              <a:t>Practice across OECD members: Insights from 2021 OECD Regulatory Policy Outlook</a:t>
            </a:r>
            <a:endParaRPr lang="en-GB" dirty="0"/>
          </a:p>
        </p:txBody>
      </p:sp>
      <p:sp>
        <p:nvSpPr>
          <p:cNvPr id="3" name="Content Placeholder 2">
            <a:extLst>
              <a:ext uri="{FF2B5EF4-FFF2-40B4-BE49-F238E27FC236}">
                <a16:creationId xmlns:a16="http://schemas.microsoft.com/office/drawing/2014/main" id="{C4A56270-DF6F-49CC-BAE9-5E40429410F9}"/>
              </a:ext>
            </a:extLst>
          </p:cNvPr>
          <p:cNvSpPr>
            <a:spLocks noGrp="1"/>
          </p:cNvSpPr>
          <p:nvPr>
            <p:ph idx="1"/>
          </p:nvPr>
        </p:nvSpPr>
        <p:spPr>
          <a:xfrm>
            <a:off x="616800" y="1343025"/>
            <a:ext cx="10958400" cy="4962525"/>
          </a:xfrm>
        </p:spPr>
        <p:txBody>
          <a:bodyPr>
            <a:normAutofit/>
          </a:bodyPr>
          <a:lstStyle/>
          <a:p>
            <a:pPr marL="0" indent="0" algn="ctr">
              <a:buNone/>
            </a:pPr>
            <a:r>
              <a:rPr lang="en-US" sz="2400" u="sng" dirty="0">
                <a:solidFill>
                  <a:schemeClr val="bg2">
                    <a:lumMod val="10000"/>
                  </a:schemeClr>
                </a:solidFill>
              </a:rPr>
              <a:t>KEY FINDINGS </a:t>
            </a:r>
            <a:endParaRPr lang="en-US" sz="2400" dirty="0">
              <a:solidFill>
                <a:schemeClr val="bg2">
                  <a:lumMod val="10000"/>
                </a:schemeClr>
              </a:solidFill>
            </a:endParaRPr>
          </a:p>
          <a:p>
            <a:r>
              <a:rPr lang="en-US" sz="1800" dirty="0">
                <a:solidFill>
                  <a:schemeClr val="bg2">
                    <a:lumMod val="10000"/>
                  </a:schemeClr>
                </a:solidFill>
              </a:rPr>
              <a:t>The development of laws would benefit from a </a:t>
            </a:r>
            <a:r>
              <a:rPr lang="en-US" sz="1800" b="1" dirty="0">
                <a:solidFill>
                  <a:schemeClr val="bg2">
                    <a:lumMod val="10000"/>
                  </a:schemeClr>
                </a:solidFill>
              </a:rPr>
              <a:t>more integrated approach </a:t>
            </a:r>
            <a:r>
              <a:rPr lang="en-US" sz="1800" dirty="0">
                <a:solidFill>
                  <a:schemeClr val="bg2">
                    <a:lumMod val="10000"/>
                  </a:schemeClr>
                </a:solidFill>
              </a:rPr>
              <a:t>to stakeholder engagement.</a:t>
            </a:r>
          </a:p>
          <a:p>
            <a:r>
              <a:rPr lang="en-US" sz="1800" dirty="0">
                <a:solidFill>
                  <a:schemeClr val="bg2">
                    <a:lumMod val="10000"/>
                  </a:schemeClr>
                </a:solidFill>
              </a:rPr>
              <a:t>Stakeholders can help improve policies </a:t>
            </a:r>
            <a:r>
              <a:rPr lang="en-US" sz="1800" b="1" dirty="0">
                <a:solidFill>
                  <a:schemeClr val="bg2">
                    <a:lumMod val="10000"/>
                  </a:schemeClr>
                </a:solidFill>
              </a:rPr>
              <a:t>if they are better informed </a:t>
            </a:r>
            <a:r>
              <a:rPr lang="en-US" sz="1800" dirty="0">
                <a:solidFill>
                  <a:schemeClr val="bg2">
                    <a:lumMod val="10000"/>
                  </a:schemeClr>
                </a:solidFill>
              </a:rPr>
              <a:t>about upcoming consultations and evaluations. </a:t>
            </a:r>
          </a:p>
          <a:p>
            <a:r>
              <a:rPr lang="en-US" sz="1800" dirty="0">
                <a:solidFill>
                  <a:schemeClr val="bg2">
                    <a:lumMod val="10000"/>
                  </a:schemeClr>
                </a:solidFill>
              </a:rPr>
              <a:t>Citizens are </a:t>
            </a:r>
            <a:r>
              <a:rPr lang="en-US" sz="1800" b="1" dirty="0">
                <a:solidFill>
                  <a:schemeClr val="bg2">
                    <a:lumMod val="10000"/>
                  </a:schemeClr>
                </a:solidFill>
              </a:rPr>
              <a:t>more likely to view regulations as fair </a:t>
            </a:r>
            <a:r>
              <a:rPr lang="en-US" sz="1800" dirty="0">
                <a:solidFill>
                  <a:schemeClr val="bg2">
                    <a:lumMod val="10000"/>
                  </a:schemeClr>
                </a:solidFill>
              </a:rPr>
              <a:t>if they are engaged in the process and the outcomes of consultations are clearly explained. </a:t>
            </a:r>
          </a:p>
          <a:p>
            <a:r>
              <a:rPr lang="en-US" sz="1800" dirty="0">
                <a:solidFill>
                  <a:schemeClr val="bg2">
                    <a:lumMod val="10000"/>
                  </a:schemeClr>
                </a:solidFill>
              </a:rPr>
              <a:t>Policies could be improved by considering </a:t>
            </a:r>
            <a:r>
              <a:rPr lang="en-US" sz="1800" b="1" dirty="0">
                <a:solidFill>
                  <a:schemeClr val="bg2">
                    <a:lumMod val="10000"/>
                  </a:schemeClr>
                </a:solidFill>
              </a:rPr>
              <a:t>the full suite of alternative policy options</a:t>
            </a:r>
            <a:r>
              <a:rPr lang="en-US" sz="1800" dirty="0">
                <a:solidFill>
                  <a:schemeClr val="bg2">
                    <a:lumMod val="10000"/>
                  </a:schemeClr>
                </a:solidFill>
              </a:rPr>
              <a:t>. </a:t>
            </a:r>
          </a:p>
          <a:p>
            <a:r>
              <a:rPr lang="en-US" sz="1800" dirty="0">
                <a:solidFill>
                  <a:schemeClr val="bg2">
                    <a:lumMod val="10000"/>
                  </a:schemeClr>
                </a:solidFill>
              </a:rPr>
              <a:t>OECD members are </a:t>
            </a:r>
            <a:r>
              <a:rPr lang="en-US" sz="1800" b="1" dirty="0">
                <a:solidFill>
                  <a:schemeClr val="bg2">
                    <a:lumMod val="10000"/>
                  </a:schemeClr>
                </a:solidFill>
              </a:rPr>
              <a:t>increasingly proportionate </a:t>
            </a:r>
            <a:r>
              <a:rPr lang="en-US" sz="1800" dirty="0">
                <a:solidFill>
                  <a:schemeClr val="bg2">
                    <a:lumMod val="10000"/>
                  </a:schemeClr>
                </a:solidFill>
              </a:rPr>
              <a:t>in their depth of analysis.</a:t>
            </a:r>
          </a:p>
          <a:p>
            <a:r>
              <a:rPr lang="en-US" sz="1800" dirty="0">
                <a:solidFill>
                  <a:schemeClr val="bg2">
                    <a:lumMod val="10000"/>
                  </a:schemeClr>
                </a:solidFill>
              </a:rPr>
              <a:t>OECD members now consider a broader range of impacts, but </a:t>
            </a:r>
            <a:r>
              <a:rPr lang="en-US" sz="1800" b="1" dirty="0">
                <a:solidFill>
                  <a:schemeClr val="bg2">
                    <a:lumMod val="10000"/>
                  </a:schemeClr>
                </a:solidFill>
              </a:rPr>
              <a:t>competitiveness impacts remain incomplete</a:t>
            </a:r>
            <a:r>
              <a:rPr lang="en-US" sz="1800" dirty="0">
                <a:solidFill>
                  <a:schemeClr val="bg2">
                    <a:lumMod val="10000"/>
                  </a:schemeClr>
                </a:solidFill>
              </a:rPr>
              <a:t>. </a:t>
            </a:r>
          </a:p>
          <a:p>
            <a:r>
              <a:rPr lang="en-US" sz="1800" dirty="0">
                <a:solidFill>
                  <a:schemeClr val="bg2">
                    <a:lumMod val="10000"/>
                  </a:schemeClr>
                </a:solidFill>
              </a:rPr>
              <a:t>The </a:t>
            </a:r>
            <a:r>
              <a:rPr lang="en-US" sz="1800" b="1" dirty="0">
                <a:solidFill>
                  <a:schemeClr val="bg2">
                    <a:lumMod val="10000"/>
                  </a:schemeClr>
                </a:solidFill>
              </a:rPr>
              <a:t>growth in availability and use of exceptions</a:t>
            </a:r>
            <a:r>
              <a:rPr lang="en-US" sz="1800" dirty="0">
                <a:solidFill>
                  <a:schemeClr val="bg2">
                    <a:lumMod val="10000"/>
                  </a:schemeClr>
                </a:solidFill>
              </a:rPr>
              <a:t> to conducting impact assessments is a significant concern. </a:t>
            </a:r>
          </a:p>
          <a:p>
            <a:pPr marL="0" indent="0">
              <a:buNone/>
            </a:pPr>
            <a:endParaRPr lang="en-GB" dirty="0">
              <a:solidFill>
                <a:schemeClr val="bg2">
                  <a:lumMod val="10000"/>
                </a:schemeClr>
              </a:solidFill>
            </a:endParaRPr>
          </a:p>
        </p:txBody>
      </p:sp>
    </p:spTree>
    <p:extLst>
      <p:ext uri="{BB962C8B-B14F-4D97-AF65-F5344CB8AC3E}">
        <p14:creationId xmlns:p14="http://schemas.microsoft.com/office/powerpoint/2010/main" val="41144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BFF9-9CEF-4B01-8318-C436CBB53C8B}"/>
              </a:ext>
            </a:extLst>
          </p:cNvPr>
          <p:cNvSpPr>
            <a:spLocks noGrp="1"/>
          </p:cNvSpPr>
          <p:nvPr>
            <p:ph type="title"/>
          </p:nvPr>
        </p:nvSpPr>
        <p:spPr/>
        <p:txBody>
          <a:bodyPr/>
          <a:lstStyle/>
          <a:p>
            <a:r>
              <a:rPr lang="en-GB" b="1" dirty="0">
                <a:solidFill>
                  <a:schemeClr val="bg2">
                    <a:lumMod val="10000"/>
                  </a:schemeClr>
                </a:solidFill>
                <a:latin typeface="+mn-lt"/>
              </a:rPr>
              <a:t>Practice across OECD members: Insights from 2021 OECD Regulatory Policy Outlook</a:t>
            </a:r>
            <a:endParaRPr lang="en-GB" dirty="0"/>
          </a:p>
        </p:txBody>
      </p:sp>
      <p:pic>
        <p:nvPicPr>
          <p:cNvPr id="15" name="Content Placeholder 14">
            <a:extLst>
              <a:ext uri="{FF2B5EF4-FFF2-40B4-BE49-F238E27FC236}">
                <a16:creationId xmlns:a16="http://schemas.microsoft.com/office/drawing/2014/main" id="{C72D9315-608E-40FB-BC86-C82B399B1930}"/>
              </a:ext>
            </a:extLst>
          </p:cNvPr>
          <p:cNvPicPr>
            <a:picLocks noGrp="1" noChangeAspect="1"/>
          </p:cNvPicPr>
          <p:nvPr>
            <p:ph idx="1"/>
          </p:nvPr>
        </p:nvPicPr>
        <p:blipFill>
          <a:blip r:embed="rId2"/>
          <a:stretch>
            <a:fillRect/>
          </a:stretch>
        </p:blipFill>
        <p:spPr>
          <a:xfrm>
            <a:off x="2362200" y="1380468"/>
            <a:ext cx="7277100" cy="5239932"/>
          </a:xfrm>
        </p:spPr>
      </p:pic>
    </p:spTree>
    <p:extLst>
      <p:ext uri="{BB962C8B-B14F-4D97-AF65-F5344CB8AC3E}">
        <p14:creationId xmlns:p14="http://schemas.microsoft.com/office/powerpoint/2010/main" val="144783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8181-C721-4C0F-ABF0-0B520655D332}"/>
              </a:ext>
            </a:extLst>
          </p:cNvPr>
          <p:cNvSpPr>
            <a:spLocks noGrp="1"/>
          </p:cNvSpPr>
          <p:nvPr>
            <p:ph type="title"/>
          </p:nvPr>
        </p:nvSpPr>
        <p:spPr/>
        <p:txBody>
          <a:bodyPr/>
          <a:lstStyle/>
          <a:p>
            <a:r>
              <a:rPr lang="en-GB" b="1" dirty="0">
                <a:solidFill>
                  <a:schemeClr val="bg2">
                    <a:lumMod val="10000"/>
                  </a:schemeClr>
                </a:solidFill>
                <a:latin typeface="+mn-lt"/>
              </a:rPr>
              <a:t>Practice across OECD members: Insights from 2021 OECD Regulatory Policy Outlook</a:t>
            </a:r>
            <a:endParaRPr lang="en-GB" dirty="0"/>
          </a:p>
        </p:txBody>
      </p:sp>
      <p:pic>
        <p:nvPicPr>
          <p:cNvPr id="5" name="Content Placeholder 4">
            <a:extLst>
              <a:ext uri="{FF2B5EF4-FFF2-40B4-BE49-F238E27FC236}">
                <a16:creationId xmlns:a16="http://schemas.microsoft.com/office/drawing/2014/main" id="{4E694835-AFE8-44F9-9280-E04220EDE2D7}"/>
              </a:ext>
            </a:extLst>
          </p:cNvPr>
          <p:cNvPicPr>
            <a:picLocks noGrp="1" noChangeAspect="1"/>
          </p:cNvPicPr>
          <p:nvPr>
            <p:ph idx="1"/>
          </p:nvPr>
        </p:nvPicPr>
        <p:blipFill>
          <a:blip r:embed="rId2"/>
          <a:stretch>
            <a:fillRect/>
          </a:stretch>
        </p:blipFill>
        <p:spPr>
          <a:xfrm>
            <a:off x="2290763" y="1502568"/>
            <a:ext cx="7610474" cy="5044279"/>
          </a:xfrm>
        </p:spPr>
      </p:pic>
    </p:spTree>
    <p:extLst>
      <p:ext uri="{BB962C8B-B14F-4D97-AF65-F5344CB8AC3E}">
        <p14:creationId xmlns:p14="http://schemas.microsoft.com/office/powerpoint/2010/main" val="4114276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5264B-8271-433C-91C7-5A80F817FD55}"/>
              </a:ext>
            </a:extLst>
          </p:cNvPr>
          <p:cNvSpPr>
            <a:spLocks noGrp="1"/>
          </p:cNvSpPr>
          <p:nvPr>
            <p:ph type="title"/>
          </p:nvPr>
        </p:nvSpPr>
        <p:spPr/>
        <p:txBody>
          <a:bodyPr/>
          <a:lstStyle/>
          <a:p>
            <a:r>
              <a:rPr lang="en-GB" b="1" dirty="0">
                <a:solidFill>
                  <a:schemeClr val="bg2">
                    <a:lumMod val="10000"/>
                  </a:schemeClr>
                </a:solidFill>
                <a:latin typeface="+mn-lt"/>
              </a:rPr>
              <a:t>Practice across OECD members: Insights from 2021 OECD Regulatory Policy Outlook</a:t>
            </a:r>
          </a:p>
        </p:txBody>
      </p:sp>
      <p:pic>
        <p:nvPicPr>
          <p:cNvPr id="9" name="Content Placeholder 8">
            <a:extLst>
              <a:ext uri="{FF2B5EF4-FFF2-40B4-BE49-F238E27FC236}">
                <a16:creationId xmlns:a16="http://schemas.microsoft.com/office/drawing/2014/main" id="{8A333811-9A08-411D-8E0E-89D1DCF7DF5E}"/>
              </a:ext>
            </a:extLst>
          </p:cNvPr>
          <p:cNvPicPr>
            <a:picLocks noGrp="1" noChangeAspect="1"/>
          </p:cNvPicPr>
          <p:nvPr>
            <p:ph idx="1"/>
          </p:nvPr>
        </p:nvPicPr>
        <p:blipFill>
          <a:blip r:embed="rId2"/>
          <a:stretch>
            <a:fillRect/>
          </a:stretch>
        </p:blipFill>
        <p:spPr>
          <a:xfrm>
            <a:off x="1440000" y="1500586"/>
            <a:ext cx="9126400" cy="5357414"/>
          </a:xfrm>
        </p:spPr>
      </p:pic>
    </p:spTree>
    <p:extLst>
      <p:ext uri="{BB962C8B-B14F-4D97-AF65-F5344CB8AC3E}">
        <p14:creationId xmlns:p14="http://schemas.microsoft.com/office/powerpoint/2010/main" val="784202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B95366-3E40-4FC7-A567-77EC009E071E}"/>
              </a:ext>
            </a:extLst>
          </p:cNvPr>
          <p:cNvSpPr>
            <a:spLocks noGrp="1"/>
          </p:cNvSpPr>
          <p:nvPr>
            <p:ph type="title"/>
          </p:nvPr>
        </p:nvSpPr>
        <p:spPr>
          <a:xfrm>
            <a:off x="1680000" y="2494867"/>
            <a:ext cx="8832000" cy="1515928"/>
          </a:xfrm>
        </p:spPr>
        <p:txBody>
          <a:bodyPr/>
          <a:lstStyle/>
          <a:p>
            <a:pPr marL="0" indent="0"/>
            <a:r>
              <a:rPr lang="en-GB" sz="4000" dirty="0">
                <a:latin typeface="+mn-lt"/>
              </a:rPr>
              <a:t>2. </a:t>
            </a:r>
            <a:r>
              <a:rPr lang="en-GB" sz="4000" b="1" dirty="0">
                <a:latin typeface="+mn-lt"/>
              </a:rPr>
              <a:t>Stakeholder engagement in digital development</a:t>
            </a:r>
            <a:endParaRPr lang="en-GB" dirty="0">
              <a:latin typeface="+mn-lt"/>
            </a:endParaRPr>
          </a:p>
        </p:txBody>
      </p:sp>
      <p:sp>
        <p:nvSpPr>
          <p:cNvPr id="6" name="TextBox 5">
            <a:extLst>
              <a:ext uri="{FF2B5EF4-FFF2-40B4-BE49-F238E27FC236}">
                <a16:creationId xmlns:a16="http://schemas.microsoft.com/office/drawing/2014/main" id="{2A4A411B-46DE-47A6-8EE5-895F80D0FAAB}"/>
              </a:ext>
            </a:extLst>
          </p:cNvPr>
          <p:cNvSpPr txBox="1"/>
          <p:nvPr/>
        </p:nvSpPr>
        <p:spPr>
          <a:xfrm>
            <a:off x="3049191" y="4286161"/>
            <a:ext cx="6093618" cy="1200329"/>
          </a:xfrm>
          <a:prstGeom prst="rect">
            <a:avLst/>
          </a:prstGeom>
          <a:noFill/>
        </p:spPr>
        <p:txBody>
          <a:bodyPr wrap="square">
            <a:spAutoFit/>
          </a:bodyPr>
          <a:lstStyle/>
          <a:p>
            <a:pPr marL="285750" indent="-285750" algn="ctr">
              <a:buFont typeface="Arial" panose="020B0604020202020204" pitchFamily="34" charset="0"/>
              <a:buChar char="•"/>
            </a:pPr>
            <a:r>
              <a:rPr lang="en-GB" sz="1800" dirty="0">
                <a:solidFill>
                  <a:schemeClr val="bg1"/>
                </a:solidFill>
              </a:rPr>
              <a:t>OECD </a:t>
            </a:r>
            <a:r>
              <a:rPr lang="en-US" sz="1800" dirty="0">
                <a:solidFill>
                  <a:schemeClr val="bg1"/>
                </a:solidFill>
              </a:rPr>
              <a:t>2021 Recommendation on Agile Regulatory Governance to Harness Innovation</a:t>
            </a:r>
          </a:p>
          <a:p>
            <a:pPr marL="285750" indent="-285750" algn="ctr">
              <a:buFont typeface="Arial" panose="020B0604020202020204" pitchFamily="34" charset="0"/>
              <a:buChar char="•"/>
            </a:pPr>
            <a:r>
              <a:rPr lang="en-US" sz="1800" dirty="0">
                <a:solidFill>
                  <a:schemeClr val="bg1"/>
                </a:solidFill>
              </a:rPr>
              <a:t>OECD 2022 Recommendation on International Regulatory Co-operation to Tackle Global Challenges </a:t>
            </a:r>
            <a:endParaRPr lang="en-GB" dirty="0">
              <a:solidFill>
                <a:schemeClr val="bg1"/>
              </a:solidFill>
            </a:endParaRPr>
          </a:p>
        </p:txBody>
      </p:sp>
    </p:spTree>
    <p:extLst>
      <p:ext uri="{BB962C8B-B14F-4D97-AF65-F5344CB8AC3E}">
        <p14:creationId xmlns:p14="http://schemas.microsoft.com/office/powerpoint/2010/main" val="380819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412" y="1436914"/>
            <a:ext cx="5277859" cy="2292404"/>
          </a:xfrm>
        </p:spPr>
        <p:txBody>
          <a:bodyPr>
            <a:normAutofit fontScale="92500" lnSpcReduction="20000"/>
          </a:bodyPr>
          <a:lstStyle/>
          <a:p>
            <a:pPr>
              <a:spcBef>
                <a:spcPts val="1200"/>
              </a:spcBef>
              <a:spcAft>
                <a:spcPts val="1200"/>
              </a:spcAft>
            </a:pPr>
            <a:r>
              <a:rPr lang="en-GB" sz="2400" dirty="0">
                <a:latin typeface="Arial Narrow" panose="020B0606020202030204" pitchFamily="34" charset="0"/>
              </a:rPr>
              <a:t>Innovations of the fourth industrial revolution transcend physical, digital, and biological boundaries, </a:t>
            </a:r>
            <a:r>
              <a:rPr lang="en-GB" sz="2400" b="1" dirty="0">
                <a:latin typeface="Arial Narrow" panose="020B0606020202030204" pitchFamily="34" charset="0"/>
              </a:rPr>
              <a:t>pushing the limits of national borders</a:t>
            </a:r>
          </a:p>
          <a:p>
            <a:pPr>
              <a:spcBef>
                <a:spcPts val="1200"/>
              </a:spcBef>
              <a:spcAft>
                <a:spcPts val="1200"/>
              </a:spcAft>
            </a:pPr>
            <a:r>
              <a:rPr lang="en-GB" sz="2400" dirty="0">
                <a:latin typeface="Arial Narrow" panose="020B0606020202030204" pitchFamily="34" charset="0"/>
              </a:rPr>
              <a:t>Traditional institutional frameworks are </a:t>
            </a:r>
            <a:r>
              <a:rPr lang="en-GB" sz="2400" b="1" dirty="0">
                <a:latin typeface="Arial Narrow" panose="020B0606020202030204" pitchFamily="34" charset="0"/>
              </a:rPr>
              <a:t>no longer adapted </a:t>
            </a:r>
            <a:r>
              <a:rPr lang="en-GB" sz="2400" dirty="0">
                <a:latin typeface="Arial Narrow" panose="020B0606020202030204" pitchFamily="34" charset="0"/>
              </a:rPr>
              <a:t>to effectively keep up with these policy challenges</a:t>
            </a:r>
          </a:p>
        </p:txBody>
      </p:sp>
      <p:sp>
        <p:nvSpPr>
          <p:cNvPr id="3" name="Title 2"/>
          <p:cNvSpPr>
            <a:spLocks noGrp="1"/>
          </p:cNvSpPr>
          <p:nvPr>
            <p:ph type="title"/>
          </p:nvPr>
        </p:nvSpPr>
        <p:spPr>
          <a:xfrm>
            <a:off x="1320193" y="210315"/>
            <a:ext cx="11586660" cy="1022400"/>
          </a:xfrm>
        </p:spPr>
        <p:txBody>
          <a:bodyPr/>
          <a:lstStyle/>
          <a:p>
            <a:r>
              <a:rPr lang="en-GB" sz="2800" b="1" dirty="0"/>
              <a:t>Today’s policy priorities are increasingly transboundary and traditional regulatory frameworks are struggling to keep up</a:t>
            </a:r>
          </a:p>
        </p:txBody>
      </p:sp>
      <p:pic>
        <p:nvPicPr>
          <p:cNvPr id="4" name="Picture 2" descr="How Big Data Is Affecting the Global Economy - Austrian Economics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23" y="1436914"/>
            <a:ext cx="4155321" cy="2752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69743" y="4426565"/>
            <a:ext cx="6012329" cy="2431435"/>
          </a:xfrm>
          <a:prstGeom prst="rect">
            <a:avLst/>
          </a:prstGeom>
        </p:spPr>
        <p:txBody>
          <a:bodyPr wrap="square">
            <a:spAutoFit/>
          </a:bodyPr>
          <a:lstStyle/>
          <a:p>
            <a:pPr marL="342900" indent="-342900">
              <a:spcBef>
                <a:spcPts val="1200"/>
              </a:spcBef>
              <a:spcAft>
                <a:spcPts val="1200"/>
              </a:spcAft>
              <a:buFont typeface="Arial" panose="020B0604020202020204" pitchFamily="34" charset="0"/>
              <a:buChar char="•"/>
            </a:pPr>
            <a:r>
              <a:rPr lang="en-GB" sz="2200" dirty="0">
                <a:latin typeface="Arial Narrow" panose="020B0606020202030204" pitchFamily="34" charset="0"/>
              </a:rPr>
              <a:t>Given the interdependence of countries, short domestic policy action can only have limited effectiveness. E.g. Global health system is as strong as its weakest link</a:t>
            </a:r>
          </a:p>
          <a:p>
            <a:pPr marL="342900" indent="-342900">
              <a:spcBef>
                <a:spcPts val="1200"/>
              </a:spcBef>
              <a:spcAft>
                <a:spcPts val="1200"/>
              </a:spcAft>
              <a:buFont typeface="Arial" panose="020B0604020202020204" pitchFamily="34" charset="0"/>
              <a:buChar char="•"/>
            </a:pPr>
            <a:r>
              <a:rPr lang="en-GB" sz="2200" dirty="0">
                <a:latin typeface="Arial Narrow" panose="020B0606020202030204" pitchFamily="34" charset="0"/>
              </a:rPr>
              <a:t>Regulatory fragmentation leaves space for regulatory arbitrage and creates barriers to innovation and trade</a:t>
            </a:r>
          </a:p>
        </p:txBody>
      </p:sp>
      <p:sp>
        <p:nvSpPr>
          <p:cNvPr id="6" name="AutoShape 2" descr="Coronavirus pandemic - IDE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stretch>
            <a:fillRect/>
          </a:stretch>
        </p:blipFill>
        <p:spPr>
          <a:xfrm>
            <a:off x="963527" y="3933517"/>
            <a:ext cx="4653893" cy="2606180"/>
          </a:xfrm>
          <a:prstGeom prst="rect">
            <a:avLst/>
          </a:prstGeom>
        </p:spPr>
      </p:pic>
    </p:spTree>
    <p:extLst>
      <p:ext uri="{BB962C8B-B14F-4D97-AF65-F5344CB8AC3E}">
        <p14:creationId xmlns:p14="http://schemas.microsoft.com/office/powerpoint/2010/main" val="215867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3C3E-42AD-4D18-8536-DACF1FF9E2C7}"/>
              </a:ext>
            </a:extLst>
          </p:cNvPr>
          <p:cNvSpPr>
            <a:spLocks noGrp="1"/>
          </p:cNvSpPr>
          <p:nvPr>
            <p:ph type="title"/>
          </p:nvPr>
        </p:nvSpPr>
        <p:spPr/>
        <p:txBody>
          <a:bodyPr/>
          <a:lstStyle/>
          <a:p>
            <a:pPr marL="514350" marR="0" lvl="0" indent="-514350" defTabSz="914400" rtl="0" eaLnBrk="1" fontAlgn="auto" latinLnBrk="0" hangingPunct="1">
              <a:lnSpc>
                <a:spcPct val="100000"/>
              </a:lnSpc>
              <a:spcBef>
                <a:spcPts val="768"/>
              </a:spcBef>
              <a:spcAft>
                <a:spcPts val="0"/>
              </a:spcAft>
              <a:tabLst/>
              <a:defRPr/>
            </a:pPr>
            <a:br>
              <a:rPr kumimoji="0" lang="en-GB" sz="3200" b="0" i="0" u="none" strike="noStrike" kern="1200" cap="none" spc="0" normalizeH="0" baseline="0" noProof="0" dirty="0">
                <a:ln>
                  <a:noFill/>
                </a:ln>
                <a:solidFill>
                  <a:srgbClr val="E6E6E6">
                    <a:lumMod val="10000"/>
                  </a:srgbClr>
                </a:solidFill>
                <a:effectLst/>
                <a:uLnTx/>
                <a:uFillTx/>
                <a:latin typeface="Georgia"/>
                <a:ea typeface="+mn-ea"/>
                <a:cs typeface="+mn-cs"/>
              </a:rPr>
            </a:br>
            <a:r>
              <a:rPr kumimoji="0" lang="en-GB" sz="3200" b="0" i="0" u="none" strike="noStrike" kern="1200" cap="none" spc="0" normalizeH="0" baseline="0" noProof="0" dirty="0">
                <a:ln>
                  <a:noFill/>
                </a:ln>
                <a:solidFill>
                  <a:srgbClr val="E6E6E6">
                    <a:lumMod val="10000"/>
                  </a:srgbClr>
                </a:solidFill>
                <a:effectLst/>
                <a:uLnTx/>
                <a:uFillTx/>
                <a:latin typeface="Georgia"/>
                <a:ea typeface="+mn-ea"/>
                <a:cs typeface="+mn-cs"/>
              </a:rPr>
              <a:t>OECD </a:t>
            </a:r>
            <a:r>
              <a:rPr kumimoji="0" lang="en-US" sz="3200" b="0" i="0" u="none" strike="noStrike" kern="1200" cap="none" spc="0" normalizeH="0" baseline="0" noProof="0" dirty="0">
                <a:ln>
                  <a:noFill/>
                </a:ln>
                <a:solidFill>
                  <a:srgbClr val="E6E6E6">
                    <a:lumMod val="10000"/>
                  </a:srgbClr>
                </a:solidFill>
                <a:effectLst/>
                <a:uLnTx/>
                <a:uFillTx/>
                <a:latin typeface="Georgia"/>
                <a:ea typeface="+mn-ea"/>
                <a:cs typeface="+mn-cs"/>
              </a:rPr>
              <a:t>2021 Recommendation on Agile Regulatory Governance to Harness Innovation</a:t>
            </a:r>
            <a:br>
              <a:rPr kumimoji="0" lang="en-US" sz="3200" b="0" i="0" u="none" strike="noStrike" kern="1200" cap="none" spc="0" normalizeH="0" baseline="0" noProof="0" dirty="0">
                <a:ln>
                  <a:noFill/>
                </a:ln>
                <a:solidFill>
                  <a:srgbClr val="E6E6E6">
                    <a:lumMod val="10000"/>
                  </a:srgbClr>
                </a:solidFill>
                <a:effectLst/>
                <a:uLnTx/>
                <a:uFillTx/>
                <a:latin typeface="Georgia"/>
                <a:ea typeface="+mn-ea"/>
                <a:cs typeface="+mn-cs"/>
              </a:rPr>
            </a:br>
            <a:endParaRPr lang="en-GB" dirty="0"/>
          </a:p>
        </p:txBody>
      </p:sp>
      <p:sp>
        <p:nvSpPr>
          <p:cNvPr id="3" name="Content Placeholder 2">
            <a:extLst>
              <a:ext uri="{FF2B5EF4-FFF2-40B4-BE49-F238E27FC236}">
                <a16:creationId xmlns:a16="http://schemas.microsoft.com/office/drawing/2014/main" id="{C89A37A5-3763-4715-BA48-08EEA42DFA36}"/>
              </a:ext>
            </a:extLst>
          </p:cNvPr>
          <p:cNvSpPr>
            <a:spLocks noGrp="1"/>
          </p:cNvSpPr>
          <p:nvPr>
            <p:ph idx="1"/>
          </p:nvPr>
        </p:nvSpPr>
        <p:spPr/>
        <p:txBody>
          <a:bodyPr>
            <a:normAutofit fontScale="92500" lnSpcReduction="10000"/>
          </a:bodyPr>
          <a:lstStyle/>
          <a:p>
            <a:r>
              <a:rPr lang="en-US" dirty="0">
                <a:solidFill>
                  <a:schemeClr val="bg2">
                    <a:lumMod val="10000"/>
                  </a:schemeClr>
                </a:solidFill>
              </a:rPr>
              <a:t>As a key policy instrument, regulation offers important opportunities for governments </a:t>
            </a:r>
            <a:r>
              <a:rPr lang="en-US" b="1" dirty="0">
                <a:solidFill>
                  <a:schemeClr val="bg2">
                    <a:lumMod val="10000"/>
                  </a:schemeClr>
                </a:solidFill>
              </a:rPr>
              <a:t>to capitalize on the benefits while mitigating the risks brought by technological transformation</a:t>
            </a:r>
            <a:r>
              <a:rPr lang="en-US" dirty="0">
                <a:solidFill>
                  <a:schemeClr val="bg2">
                    <a:lumMod val="10000"/>
                  </a:schemeClr>
                </a:solidFill>
              </a:rPr>
              <a:t>. </a:t>
            </a:r>
          </a:p>
          <a:p>
            <a:pPr marL="0" indent="0">
              <a:buNone/>
            </a:pPr>
            <a:endParaRPr lang="en-US" dirty="0">
              <a:solidFill>
                <a:schemeClr val="bg2">
                  <a:lumMod val="10000"/>
                </a:schemeClr>
              </a:solidFill>
            </a:endParaRPr>
          </a:p>
          <a:p>
            <a:r>
              <a:rPr lang="en-US" dirty="0">
                <a:solidFill>
                  <a:schemeClr val="bg2">
                    <a:lumMod val="10000"/>
                  </a:schemeClr>
                </a:solidFill>
              </a:rPr>
              <a:t>Technological innovations fundamentally question the rationale for traditional regulatory approaches and calls for </a:t>
            </a:r>
            <a:r>
              <a:rPr lang="en-US" b="1" dirty="0">
                <a:solidFill>
                  <a:schemeClr val="bg2">
                    <a:lumMod val="10000"/>
                  </a:schemeClr>
                </a:solidFill>
              </a:rPr>
              <a:t>adapted and innovative solutions to solve the transversal challenges to the design, enforcement and governance of regulation</a:t>
            </a:r>
            <a:r>
              <a:rPr lang="en-US" dirty="0">
                <a:solidFill>
                  <a:schemeClr val="bg2">
                    <a:lumMod val="10000"/>
                  </a:schemeClr>
                </a:solidFill>
              </a:rPr>
              <a:t>.</a:t>
            </a:r>
            <a:endParaRPr lang="en-GB" dirty="0">
              <a:solidFill>
                <a:schemeClr val="bg2">
                  <a:lumMod val="10000"/>
                </a:schemeClr>
              </a:solidFill>
            </a:endParaRPr>
          </a:p>
        </p:txBody>
      </p:sp>
    </p:spTree>
    <p:extLst>
      <p:ext uri="{BB962C8B-B14F-4D97-AF65-F5344CB8AC3E}">
        <p14:creationId xmlns:p14="http://schemas.microsoft.com/office/powerpoint/2010/main" val="284668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364" y="281856"/>
            <a:ext cx="10028436" cy="792088"/>
          </a:xfrm>
        </p:spPr>
        <p:txBody>
          <a:bodyPr/>
          <a:lstStyle/>
          <a:p>
            <a:r>
              <a:rPr lang="en-US" b="1" dirty="0">
                <a:solidFill>
                  <a:schemeClr val="bg2">
                    <a:lumMod val="10000"/>
                  </a:schemeClr>
                </a:solidFill>
                <a:latin typeface="+mn-lt"/>
              </a:rPr>
              <a:t>The </a:t>
            </a:r>
            <a:r>
              <a:rPr lang="en-US" b="1" dirty="0" err="1">
                <a:solidFill>
                  <a:schemeClr val="bg2">
                    <a:lumMod val="10000"/>
                  </a:schemeClr>
                </a:solidFill>
                <a:latin typeface="+mn-lt"/>
              </a:rPr>
              <a:t>Organisation</a:t>
            </a:r>
            <a:r>
              <a:rPr lang="en-US" b="1" dirty="0">
                <a:solidFill>
                  <a:schemeClr val="bg2">
                    <a:lumMod val="10000"/>
                  </a:schemeClr>
                </a:solidFill>
                <a:latin typeface="+mn-lt"/>
              </a:rPr>
              <a:t> for Economic </a:t>
            </a:r>
            <a:br>
              <a:rPr lang="en-US" b="1" dirty="0">
                <a:solidFill>
                  <a:schemeClr val="bg2">
                    <a:lumMod val="10000"/>
                  </a:schemeClr>
                </a:solidFill>
                <a:latin typeface="+mn-lt"/>
              </a:rPr>
            </a:br>
            <a:r>
              <a:rPr lang="en-US" b="1" dirty="0">
                <a:solidFill>
                  <a:schemeClr val="bg2">
                    <a:lumMod val="10000"/>
                  </a:schemeClr>
                </a:solidFill>
                <a:latin typeface="+mn-lt"/>
              </a:rPr>
              <a:t>Co-operation and Development, OECD</a:t>
            </a:r>
            <a:endParaRPr lang="en-GB" b="1" dirty="0">
              <a:solidFill>
                <a:schemeClr val="bg2">
                  <a:lumMod val="10000"/>
                </a:schemeClr>
              </a:solidFill>
              <a:latin typeface="+mn-lt"/>
            </a:endParaRPr>
          </a:p>
        </p:txBody>
      </p:sp>
      <p:sp>
        <p:nvSpPr>
          <p:cNvPr id="3" name="Content Placeholder 2"/>
          <p:cNvSpPr>
            <a:spLocks noGrp="1"/>
          </p:cNvSpPr>
          <p:nvPr>
            <p:ph idx="1"/>
          </p:nvPr>
        </p:nvSpPr>
        <p:spPr>
          <a:xfrm>
            <a:off x="1452364" y="3180579"/>
            <a:ext cx="10028436" cy="3200749"/>
          </a:xfrm>
        </p:spPr>
        <p:txBody>
          <a:bodyPr>
            <a:normAutofit fontScale="77500" lnSpcReduction="20000"/>
          </a:bodyPr>
          <a:lstStyle/>
          <a:p>
            <a:pPr algn="just"/>
            <a:r>
              <a:rPr lang="en-US" sz="2800" b="1" dirty="0">
                <a:solidFill>
                  <a:schemeClr val="bg2">
                    <a:lumMod val="10000"/>
                  </a:schemeClr>
                </a:solidFill>
              </a:rPr>
              <a:t>38 members economies </a:t>
            </a:r>
            <a:r>
              <a:rPr lang="en-US" sz="2800" dirty="0">
                <a:solidFill>
                  <a:schemeClr val="bg2">
                    <a:lumMod val="10000"/>
                  </a:schemeClr>
                </a:solidFill>
              </a:rPr>
              <a:t>from around the globe</a:t>
            </a:r>
          </a:p>
          <a:p>
            <a:pPr marL="0" indent="0" algn="just">
              <a:buNone/>
            </a:pPr>
            <a:endParaRPr lang="en-US" sz="2800" dirty="0">
              <a:solidFill>
                <a:schemeClr val="bg2">
                  <a:lumMod val="10000"/>
                </a:schemeClr>
              </a:solidFill>
            </a:endParaRPr>
          </a:p>
          <a:p>
            <a:pPr algn="just"/>
            <a:r>
              <a:rPr lang="en-US" sz="2800" u="sng" dirty="0">
                <a:solidFill>
                  <a:schemeClr val="bg2">
                    <a:lumMod val="10000"/>
                  </a:schemeClr>
                </a:solidFill>
              </a:rPr>
              <a:t>Mission</a:t>
            </a:r>
            <a:r>
              <a:rPr lang="en-US" sz="2800" dirty="0">
                <a:solidFill>
                  <a:schemeClr val="bg2">
                    <a:lumMod val="10000"/>
                  </a:schemeClr>
                </a:solidFill>
              </a:rPr>
              <a:t>: to promote policies that will improve the economic and social well-being of people around the world</a:t>
            </a:r>
          </a:p>
          <a:p>
            <a:pPr marL="0" indent="0" algn="just">
              <a:buNone/>
            </a:pPr>
            <a:endParaRPr lang="en-US" sz="2800" dirty="0">
              <a:solidFill>
                <a:schemeClr val="bg2">
                  <a:lumMod val="10000"/>
                </a:schemeClr>
              </a:solidFill>
            </a:endParaRPr>
          </a:p>
          <a:p>
            <a:pPr algn="just"/>
            <a:r>
              <a:rPr lang="en-US" sz="2800" dirty="0">
                <a:solidFill>
                  <a:schemeClr val="bg2">
                    <a:lumMod val="10000"/>
                  </a:schemeClr>
                </a:solidFill>
              </a:rPr>
              <a:t>Forum in which governments can </a:t>
            </a:r>
            <a:r>
              <a:rPr lang="en-US" sz="2800" b="1" dirty="0">
                <a:solidFill>
                  <a:schemeClr val="bg2">
                    <a:lumMod val="10000"/>
                  </a:schemeClr>
                </a:solidFill>
              </a:rPr>
              <a:t>work together </a:t>
            </a:r>
            <a:r>
              <a:rPr lang="en-US" sz="2800" dirty="0">
                <a:solidFill>
                  <a:schemeClr val="bg2">
                    <a:lumMod val="10000"/>
                  </a:schemeClr>
                </a:solidFill>
              </a:rPr>
              <a:t>to share experiences and seek solutions to common problems</a:t>
            </a:r>
          </a:p>
          <a:p>
            <a:pPr algn="just"/>
            <a:r>
              <a:rPr lang="en-US" sz="2800" b="1" dirty="0">
                <a:solidFill>
                  <a:schemeClr val="bg2">
                    <a:lumMod val="10000"/>
                  </a:schemeClr>
                </a:solidFill>
              </a:rPr>
              <a:t>Public Governance Committee &amp; Regulatory Policy Committee </a:t>
            </a:r>
            <a:r>
              <a:rPr lang="en-US" sz="2800" dirty="0">
                <a:solidFill>
                  <a:schemeClr val="bg2">
                    <a:lumMod val="10000"/>
                  </a:schemeClr>
                </a:solidFill>
              </a:rPr>
              <a:t>(extensive work with non-members – MENA, SE Asia)</a:t>
            </a:r>
          </a:p>
        </p:txBody>
      </p:sp>
      <p:pic>
        <p:nvPicPr>
          <p:cNvPr id="6" name="Picture 5" descr="C:\Users\Karttunen-saintbri_M\AppData\Local\Microsoft\Windows\Temporary Internet Files\Content.Word\OECD_TEXT_20cm_HD_4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6986" y="1474799"/>
            <a:ext cx="4450035" cy="1304925"/>
          </a:xfrm>
          <a:prstGeom prst="rect">
            <a:avLst/>
          </a:prstGeom>
          <a:noFill/>
          <a:ln>
            <a:noFill/>
          </a:ln>
        </p:spPr>
      </p:pic>
    </p:spTree>
    <p:extLst>
      <p:ext uri="{BB962C8B-B14F-4D97-AF65-F5344CB8AC3E}">
        <p14:creationId xmlns:p14="http://schemas.microsoft.com/office/powerpoint/2010/main" val="1703293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6211-AC1E-4C05-96D5-13AEE0AD6F2D}"/>
              </a:ext>
            </a:extLst>
          </p:cNvPr>
          <p:cNvSpPr>
            <a:spLocks noGrp="1"/>
          </p:cNvSpPr>
          <p:nvPr>
            <p:ph type="title"/>
          </p:nvPr>
        </p:nvSpPr>
        <p:spPr/>
        <p:txBody>
          <a:bodyPr/>
          <a:lstStyle/>
          <a:p>
            <a:r>
              <a:rPr kumimoji="0" lang="en-GB" sz="3200" b="0" i="0" u="none" strike="noStrike" kern="1200" cap="none" spc="0" normalizeH="0" baseline="0" noProof="0" dirty="0">
                <a:ln>
                  <a:noFill/>
                </a:ln>
                <a:solidFill>
                  <a:srgbClr val="E6E6E6">
                    <a:lumMod val="10000"/>
                  </a:srgbClr>
                </a:solidFill>
                <a:effectLst/>
                <a:uLnTx/>
                <a:uFillTx/>
                <a:latin typeface="Georgia"/>
                <a:ea typeface="+mn-ea"/>
                <a:cs typeface="+mn-cs"/>
              </a:rPr>
              <a:t>OECD </a:t>
            </a:r>
            <a:r>
              <a:rPr kumimoji="0" lang="en-US" sz="3200" b="0" i="0" u="none" strike="noStrike" kern="1200" cap="none" spc="0" normalizeH="0" baseline="0" noProof="0" dirty="0">
                <a:ln>
                  <a:noFill/>
                </a:ln>
                <a:solidFill>
                  <a:srgbClr val="E6E6E6">
                    <a:lumMod val="10000"/>
                  </a:srgbClr>
                </a:solidFill>
                <a:effectLst/>
                <a:uLnTx/>
                <a:uFillTx/>
                <a:latin typeface="Georgia"/>
                <a:ea typeface="+mn-ea"/>
                <a:cs typeface="+mn-cs"/>
              </a:rPr>
              <a:t>2021 Recommendation on Agile Regulatory Governance to Harness Innovation</a:t>
            </a:r>
            <a:endParaRPr lang="en-GB" dirty="0"/>
          </a:p>
        </p:txBody>
      </p:sp>
      <p:sp>
        <p:nvSpPr>
          <p:cNvPr id="3" name="Content Placeholder 2">
            <a:extLst>
              <a:ext uri="{FF2B5EF4-FFF2-40B4-BE49-F238E27FC236}">
                <a16:creationId xmlns:a16="http://schemas.microsoft.com/office/drawing/2014/main" id="{0855431F-99A0-4F57-9505-678FA60E889B}"/>
              </a:ext>
            </a:extLst>
          </p:cNvPr>
          <p:cNvSpPr>
            <a:spLocks noGrp="1"/>
          </p:cNvSpPr>
          <p:nvPr>
            <p:ph idx="1"/>
          </p:nvPr>
        </p:nvSpPr>
        <p:spPr>
          <a:xfrm>
            <a:off x="5461000" y="1602000"/>
            <a:ext cx="6731000" cy="4525200"/>
          </a:xfrm>
        </p:spPr>
        <p:txBody>
          <a:bodyPr>
            <a:normAutofit/>
          </a:bodyPr>
          <a:lstStyle/>
          <a:p>
            <a:pPr marL="0" indent="0">
              <a:buNone/>
            </a:pPr>
            <a:r>
              <a:rPr lang="en-US" sz="2000" dirty="0">
                <a:solidFill>
                  <a:schemeClr val="bg2">
                    <a:lumMod val="10000"/>
                  </a:schemeClr>
                </a:solidFill>
              </a:rPr>
              <a:t>In the face of economic, legal and social uncertainty resulting from innovation, public and </a:t>
            </a:r>
            <a:r>
              <a:rPr lang="en-US" sz="2000" b="1" dirty="0">
                <a:solidFill>
                  <a:schemeClr val="bg2">
                    <a:lumMod val="10000"/>
                  </a:schemeClr>
                </a:solidFill>
              </a:rPr>
              <a:t>stakeholder engagement is paramount</a:t>
            </a:r>
            <a:r>
              <a:rPr lang="en-US" sz="2000" dirty="0">
                <a:solidFill>
                  <a:schemeClr val="bg2">
                    <a:lumMod val="10000"/>
                  </a:schemeClr>
                </a:solidFill>
              </a:rPr>
              <a:t> for Adherents to fully understand the implications of technological advances, build trust and ensure that policy decisions are based on the best available evidence.</a:t>
            </a:r>
          </a:p>
          <a:p>
            <a:pPr marL="0" marR="0" lvl="0" indent="0" algn="l" defTabSz="914400" rtl="0" eaLnBrk="1" fontAlgn="auto" latinLnBrk="0" hangingPunct="1">
              <a:lnSpc>
                <a:spcPct val="100000"/>
              </a:lnSpc>
              <a:spcBef>
                <a:spcPts val="768"/>
              </a:spcBef>
              <a:spcAft>
                <a:spcPts val="0"/>
              </a:spcAft>
              <a:buClr>
                <a:srgbClr val="727272"/>
              </a:buClr>
              <a:buSzTx/>
              <a:buFont typeface="Arial" pitchFamily="34" charset="0"/>
              <a:buNone/>
              <a:tabLst/>
              <a:defRPr/>
            </a:pPr>
            <a:endParaRPr lang="en-GB" sz="2000" dirty="0">
              <a:solidFill>
                <a:schemeClr val="bg2">
                  <a:lumMod val="10000"/>
                </a:schemeClr>
              </a:solidFill>
            </a:endParaRPr>
          </a:p>
          <a:p>
            <a:pPr marL="0" marR="0" lvl="0" indent="0" algn="l" defTabSz="914400" rtl="0" eaLnBrk="1" fontAlgn="auto" latinLnBrk="0" hangingPunct="1">
              <a:lnSpc>
                <a:spcPct val="100000"/>
              </a:lnSpc>
              <a:spcBef>
                <a:spcPts val="768"/>
              </a:spcBef>
              <a:spcAft>
                <a:spcPts val="0"/>
              </a:spcAft>
              <a:buClr>
                <a:srgbClr val="727272"/>
              </a:buClr>
              <a:buSzTx/>
              <a:buFont typeface="Arial" pitchFamily="34" charset="0"/>
              <a:buNone/>
              <a:tabLst/>
              <a:defRPr/>
            </a:pPr>
            <a:r>
              <a:rPr lang="en-GB" sz="2000" u="sng" dirty="0">
                <a:solidFill>
                  <a:schemeClr val="bg2">
                    <a:lumMod val="10000"/>
                  </a:schemeClr>
                </a:solidFill>
              </a:rPr>
              <a:t>NEED</a:t>
            </a:r>
            <a:r>
              <a:rPr lang="en-GB" sz="2000" dirty="0">
                <a:solidFill>
                  <a:schemeClr val="bg2">
                    <a:lumMod val="10000"/>
                  </a:schemeClr>
                </a:solidFill>
              </a:rPr>
              <a:t> for robust </a:t>
            </a:r>
            <a:r>
              <a:rPr kumimoji="0" lang="en-US" sz="2000" i="0" u="none" strike="noStrike" kern="1200" cap="none" spc="0" normalizeH="0" baseline="0" noProof="0" dirty="0">
                <a:ln>
                  <a:noFill/>
                </a:ln>
                <a:solidFill>
                  <a:schemeClr val="bg2">
                    <a:lumMod val="10000"/>
                  </a:schemeClr>
                </a:solidFill>
                <a:effectLst/>
                <a:uLnTx/>
                <a:uFillTx/>
                <a:ea typeface="+mn-ea"/>
                <a:cs typeface="+mn-cs"/>
              </a:rPr>
              <a:t>mechanisms for public and stakeholder engagement, including </a:t>
            </a:r>
            <a:r>
              <a:rPr kumimoji="0" lang="en-US" sz="2000" b="1" i="0" u="none" strike="noStrike" kern="1200" cap="none" spc="0" normalizeH="0" baseline="0" noProof="0" dirty="0">
                <a:ln>
                  <a:noFill/>
                </a:ln>
                <a:solidFill>
                  <a:schemeClr val="bg2">
                    <a:lumMod val="10000"/>
                  </a:schemeClr>
                </a:solidFill>
                <a:effectLst/>
                <a:uLnTx/>
                <a:uFillTx/>
                <a:ea typeface="+mn-ea"/>
                <a:cs typeface="+mn-cs"/>
              </a:rPr>
              <a:t>citizens and small innovative enterprises</a:t>
            </a:r>
            <a:r>
              <a:rPr kumimoji="0" lang="en-US" sz="2000" i="0" u="none" strike="noStrike" kern="1200" cap="none" spc="0" normalizeH="0" baseline="0" noProof="0" dirty="0">
                <a:ln>
                  <a:noFill/>
                </a:ln>
                <a:solidFill>
                  <a:schemeClr val="bg2">
                    <a:lumMod val="10000"/>
                  </a:schemeClr>
                </a:solidFill>
                <a:effectLst/>
                <a:uLnTx/>
                <a:uFillTx/>
                <a:ea typeface="+mn-ea"/>
                <a:cs typeface="+mn-cs"/>
              </a:rPr>
              <a:t>, from an early stage and throughout the policy cycle to </a:t>
            </a:r>
            <a:r>
              <a:rPr kumimoji="0" lang="en-US" sz="2000" b="1" i="0" u="none" strike="noStrike" kern="1200" cap="none" spc="0" normalizeH="0" baseline="0" noProof="0" dirty="0">
                <a:ln>
                  <a:noFill/>
                </a:ln>
                <a:solidFill>
                  <a:schemeClr val="bg2">
                    <a:lumMod val="10000"/>
                  </a:schemeClr>
                </a:solidFill>
                <a:effectLst/>
                <a:uLnTx/>
                <a:uFillTx/>
                <a:ea typeface="+mn-ea"/>
                <a:cs typeface="+mn-cs"/>
              </a:rPr>
              <a:t>enhance transparency, build trust and capitalize on various sources of expertise. </a:t>
            </a:r>
          </a:p>
          <a:p>
            <a:endParaRPr lang="en-GB" dirty="0"/>
          </a:p>
        </p:txBody>
      </p:sp>
      <p:pic>
        <p:nvPicPr>
          <p:cNvPr id="4" name="Content Placeholder 4">
            <a:extLst>
              <a:ext uri="{FF2B5EF4-FFF2-40B4-BE49-F238E27FC236}">
                <a16:creationId xmlns:a16="http://schemas.microsoft.com/office/drawing/2014/main" id="{3E078190-B680-4321-BA49-1E2217AB4179}"/>
              </a:ext>
            </a:extLst>
          </p:cNvPr>
          <p:cNvPicPr>
            <a:picLocks noChangeAspect="1"/>
          </p:cNvPicPr>
          <p:nvPr/>
        </p:nvPicPr>
        <p:blipFill>
          <a:blip r:embed="rId2"/>
          <a:stretch>
            <a:fillRect/>
          </a:stretch>
        </p:blipFill>
        <p:spPr>
          <a:xfrm>
            <a:off x="1068022" y="1424732"/>
            <a:ext cx="3605578" cy="5030468"/>
          </a:xfrm>
          <a:prstGeom prst="rect">
            <a:avLst/>
          </a:prstGeom>
        </p:spPr>
      </p:pic>
    </p:spTree>
    <p:extLst>
      <p:ext uri="{BB962C8B-B14F-4D97-AF65-F5344CB8AC3E}">
        <p14:creationId xmlns:p14="http://schemas.microsoft.com/office/powerpoint/2010/main" val="2603934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3D2D-30EF-4B9A-9385-4A7A57FFCC3D}"/>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2">
                    <a:lumMod val="10000"/>
                  </a:schemeClr>
                </a:solidFill>
                <a:effectLst/>
                <a:uLnTx/>
                <a:uFillTx/>
                <a:latin typeface="Georgia"/>
                <a:ea typeface="+mn-ea"/>
                <a:cs typeface="+mn-cs"/>
              </a:rPr>
              <a:t>PRACTICAL GUIDANCE ON AGILE REGULATORY GOVERNANCE TO HARNESS INNOVATION:</a:t>
            </a:r>
          </a:p>
        </p:txBody>
      </p:sp>
      <p:sp>
        <p:nvSpPr>
          <p:cNvPr id="8" name="Content Placeholder 7">
            <a:extLst>
              <a:ext uri="{FF2B5EF4-FFF2-40B4-BE49-F238E27FC236}">
                <a16:creationId xmlns:a16="http://schemas.microsoft.com/office/drawing/2014/main" id="{D298EB1C-6983-430C-8F4D-B9B2F430B37B}"/>
              </a:ext>
            </a:extLst>
          </p:cNvPr>
          <p:cNvSpPr>
            <a:spLocks noGrp="1"/>
          </p:cNvSpPr>
          <p:nvPr>
            <p:ph idx="1"/>
          </p:nvPr>
        </p:nvSpPr>
        <p:spPr>
          <a:xfrm>
            <a:off x="624000" y="1536700"/>
            <a:ext cx="10704000" cy="4590500"/>
          </a:xfrm>
        </p:spPr>
        <p:txBody>
          <a:bodyPr>
            <a:normAutofit/>
          </a:bodyPr>
          <a:lstStyle/>
          <a:p>
            <a:pPr marL="0" indent="0">
              <a:buNone/>
            </a:pPr>
            <a:r>
              <a:rPr kumimoji="0" lang="en-US" sz="2400" b="0" i="0" u="sng" strike="noStrike" kern="1200" cap="none" spc="0" normalizeH="0" baseline="0" noProof="0" dirty="0">
                <a:ln>
                  <a:noFill/>
                </a:ln>
                <a:solidFill>
                  <a:schemeClr val="bg2">
                    <a:lumMod val="10000"/>
                  </a:schemeClr>
                </a:solidFill>
                <a:effectLst/>
                <a:uLnTx/>
                <a:uFillTx/>
                <a:latin typeface="Georgia"/>
                <a:ea typeface="+mn-ea"/>
                <a:cs typeface="+mn-cs"/>
              </a:rPr>
              <a:t>Key priorities in developing robust SE</a:t>
            </a:r>
            <a:endParaRPr lang="en-US" sz="2400" u="sng" dirty="0">
              <a:solidFill>
                <a:schemeClr val="bg2">
                  <a:lumMod val="10000"/>
                </a:schemeClr>
              </a:solidFill>
            </a:endParaRPr>
          </a:p>
          <a:p>
            <a:pPr marL="457200" indent="-457200">
              <a:buAutoNum type="arabicPeriod"/>
            </a:pPr>
            <a:r>
              <a:rPr lang="en-US" sz="2400" dirty="0">
                <a:solidFill>
                  <a:schemeClr val="bg2">
                    <a:lumMod val="10000"/>
                  </a:schemeClr>
                </a:solidFill>
              </a:rPr>
              <a:t>Structuring public and stakeholder engagement as an </a:t>
            </a:r>
            <a:r>
              <a:rPr lang="en-US" sz="2400" b="1" dirty="0">
                <a:solidFill>
                  <a:schemeClr val="bg2">
                    <a:lumMod val="10000"/>
                  </a:schemeClr>
                </a:solidFill>
              </a:rPr>
              <a:t>ongoing process</a:t>
            </a:r>
            <a:r>
              <a:rPr lang="en-US" sz="2400" dirty="0">
                <a:solidFill>
                  <a:schemeClr val="bg2">
                    <a:lumMod val="10000"/>
                  </a:schemeClr>
                </a:solidFill>
              </a:rPr>
              <a:t>. </a:t>
            </a:r>
          </a:p>
          <a:p>
            <a:pPr marL="457200" indent="-457200">
              <a:buAutoNum type="arabicPeriod"/>
            </a:pPr>
            <a:r>
              <a:rPr lang="en-US" sz="2400" dirty="0">
                <a:solidFill>
                  <a:schemeClr val="bg2">
                    <a:lumMod val="10000"/>
                  </a:schemeClr>
                </a:solidFill>
              </a:rPr>
              <a:t>Engaging with </a:t>
            </a:r>
            <a:r>
              <a:rPr lang="en-US" sz="2400" b="1" dirty="0">
                <a:solidFill>
                  <a:schemeClr val="bg2">
                    <a:lumMod val="10000"/>
                  </a:schemeClr>
                </a:solidFill>
              </a:rPr>
              <a:t>a full spectrum of stakeholders </a:t>
            </a:r>
            <a:r>
              <a:rPr lang="en-US" sz="2400" dirty="0">
                <a:solidFill>
                  <a:schemeClr val="bg2">
                    <a:lumMod val="10000"/>
                  </a:schemeClr>
                </a:solidFill>
              </a:rPr>
              <a:t>on a systematic basis, as well as foreign affected parties and other regulatory agencies. </a:t>
            </a:r>
          </a:p>
          <a:p>
            <a:pPr marL="457200" indent="-457200">
              <a:buAutoNum type="arabicPeriod"/>
            </a:pPr>
            <a:r>
              <a:rPr lang="en-US" sz="2400" dirty="0">
                <a:solidFill>
                  <a:schemeClr val="bg2">
                    <a:lumMod val="10000"/>
                  </a:schemeClr>
                </a:solidFill>
              </a:rPr>
              <a:t>Promoting </a:t>
            </a:r>
            <a:r>
              <a:rPr lang="en-US" sz="2400" b="1" dirty="0">
                <a:solidFill>
                  <a:schemeClr val="bg2">
                    <a:lumMod val="10000"/>
                  </a:schemeClr>
                </a:solidFill>
              </a:rPr>
              <a:t>transparency</a:t>
            </a:r>
            <a:r>
              <a:rPr lang="en-US" sz="2400" dirty="0">
                <a:solidFill>
                  <a:schemeClr val="bg2">
                    <a:lumMod val="10000"/>
                  </a:schemeClr>
                </a:solidFill>
              </a:rPr>
              <a:t> by defining clear government-wide policies on stakeholder engagement. </a:t>
            </a:r>
          </a:p>
          <a:p>
            <a:pPr marL="457200" indent="-457200">
              <a:buAutoNum type="arabicPeriod"/>
            </a:pPr>
            <a:r>
              <a:rPr lang="en-US" sz="2400" dirty="0">
                <a:solidFill>
                  <a:schemeClr val="bg2">
                    <a:lumMod val="10000"/>
                  </a:schemeClr>
                </a:solidFill>
              </a:rPr>
              <a:t>Considering </a:t>
            </a:r>
            <a:r>
              <a:rPr lang="en-US" sz="2400" b="1" dirty="0">
                <a:solidFill>
                  <a:schemeClr val="bg2">
                    <a:lumMod val="10000"/>
                  </a:schemeClr>
                </a:solidFill>
              </a:rPr>
              <a:t>more agile and effective ways of engaging </a:t>
            </a:r>
            <a:r>
              <a:rPr lang="en-US" sz="2400" dirty="0">
                <a:solidFill>
                  <a:schemeClr val="bg2">
                    <a:lumMod val="10000"/>
                  </a:schemeClr>
                </a:solidFill>
              </a:rPr>
              <a:t>with stakeholders (one-stop shops, digital communication methods…). </a:t>
            </a:r>
          </a:p>
          <a:p>
            <a:pPr marL="457200" indent="-457200">
              <a:buAutoNum type="arabicPeriod"/>
            </a:pPr>
            <a:r>
              <a:rPr lang="en-US" sz="2400" dirty="0">
                <a:solidFill>
                  <a:schemeClr val="bg2">
                    <a:lumMod val="10000"/>
                  </a:schemeClr>
                </a:solidFill>
              </a:rPr>
              <a:t>Enabling </a:t>
            </a:r>
            <a:r>
              <a:rPr lang="en-US" sz="2400" b="1" dirty="0">
                <a:solidFill>
                  <a:schemeClr val="bg2">
                    <a:lumMod val="10000"/>
                  </a:schemeClr>
                </a:solidFill>
              </a:rPr>
              <a:t>closer interaction</a:t>
            </a:r>
            <a:r>
              <a:rPr lang="en-US" sz="2400" dirty="0">
                <a:solidFill>
                  <a:schemeClr val="bg2">
                    <a:lumMod val="10000"/>
                  </a:schemeClr>
                </a:solidFill>
              </a:rPr>
              <a:t> between regulatory oversight bodies and stakeholders to improve regulatory quality. </a:t>
            </a:r>
            <a:endParaRPr lang="en-US" sz="2400" dirty="0"/>
          </a:p>
          <a:p>
            <a:pPr marL="0" indent="0">
              <a:buNone/>
            </a:pPr>
            <a:endParaRPr lang="en-GB" dirty="0"/>
          </a:p>
        </p:txBody>
      </p:sp>
    </p:spTree>
    <p:extLst>
      <p:ext uri="{BB962C8B-B14F-4D97-AF65-F5344CB8AC3E}">
        <p14:creationId xmlns:p14="http://schemas.microsoft.com/office/powerpoint/2010/main" val="149274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167B-0D4A-4C11-866F-F1326B6405C5}"/>
              </a:ext>
            </a:extLst>
          </p:cNvPr>
          <p:cNvSpPr>
            <a:spLocks noGrp="1"/>
          </p:cNvSpPr>
          <p:nvPr>
            <p:ph type="title"/>
          </p:nvPr>
        </p:nvSpPr>
        <p:spPr/>
        <p:txBody>
          <a:bodyPr/>
          <a:lstStyle/>
          <a:p>
            <a:br>
              <a:rPr lang="en-US" sz="3200" dirty="0">
                <a:solidFill>
                  <a:schemeClr val="bg2">
                    <a:lumMod val="10000"/>
                  </a:schemeClr>
                </a:solidFill>
                <a:latin typeface="+mn-lt"/>
              </a:rPr>
            </a:br>
            <a:r>
              <a:rPr lang="en-US" sz="3200" dirty="0">
                <a:solidFill>
                  <a:schemeClr val="bg2">
                    <a:lumMod val="10000"/>
                  </a:schemeClr>
                </a:solidFill>
                <a:latin typeface="+mn-lt"/>
              </a:rPr>
              <a:t>OECD 2022 Recommendation on International Regulatory Co-operation to Tackle Global Challenges </a:t>
            </a:r>
            <a:br>
              <a:rPr lang="en-US" sz="3200" dirty="0">
                <a:solidFill>
                  <a:schemeClr val="bg2">
                    <a:lumMod val="10000"/>
                  </a:schemeClr>
                </a:solidFill>
              </a:rPr>
            </a:br>
            <a:endParaRPr lang="en-GB" dirty="0"/>
          </a:p>
        </p:txBody>
      </p:sp>
      <p:sp>
        <p:nvSpPr>
          <p:cNvPr id="3" name="Content Placeholder 2">
            <a:extLst>
              <a:ext uri="{FF2B5EF4-FFF2-40B4-BE49-F238E27FC236}">
                <a16:creationId xmlns:a16="http://schemas.microsoft.com/office/drawing/2014/main" id="{636C8502-C4BE-4193-8FAE-E1DEBFD86952}"/>
              </a:ext>
            </a:extLst>
          </p:cNvPr>
          <p:cNvSpPr>
            <a:spLocks noGrp="1"/>
          </p:cNvSpPr>
          <p:nvPr>
            <p:ph idx="1"/>
          </p:nvPr>
        </p:nvSpPr>
        <p:spPr>
          <a:xfrm>
            <a:off x="101600" y="1602000"/>
            <a:ext cx="7378700" cy="4824412"/>
          </a:xfrm>
        </p:spPr>
        <p:txBody>
          <a:bodyPr>
            <a:normAutofit lnSpcReduction="10000"/>
          </a:bodyPr>
          <a:lstStyle/>
          <a:p>
            <a:pPr marL="0" indent="0">
              <a:buNone/>
            </a:pPr>
            <a:r>
              <a:rPr lang="en-US" sz="2000" u="sng" dirty="0">
                <a:solidFill>
                  <a:schemeClr val="bg2">
                    <a:lumMod val="10000"/>
                  </a:schemeClr>
                </a:solidFill>
              </a:rPr>
              <a:t>- What is IRC ? </a:t>
            </a:r>
          </a:p>
          <a:p>
            <a:pPr marL="0" indent="0">
              <a:buNone/>
            </a:pPr>
            <a:endParaRPr lang="en-US" sz="2000" dirty="0">
              <a:solidFill>
                <a:schemeClr val="bg2">
                  <a:lumMod val="10000"/>
                </a:schemeClr>
              </a:solidFill>
            </a:endParaRPr>
          </a:p>
          <a:p>
            <a:pPr marL="0" indent="0">
              <a:buNone/>
            </a:pPr>
            <a:r>
              <a:rPr lang="en-US" sz="2000" dirty="0">
                <a:solidFill>
                  <a:schemeClr val="bg2">
                    <a:lumMod val="10000"/>
                  </a:schemeClr>
                </a:solidFill>
              </a:rPr>
              <a:t>International regulatory co-operation (IRC) refers to </a:t>
            </a:r>
            <a:r>
              <a:rPr lang="en-US" sz="2000" b="1" dirty="0">
                <a:solidFill>
                  <a:schemeClr val="bg2">
                    <a:lumMod val="10000"/>
                  </a:schemeClr>
                </a:solidFill>
              </a:rPr>
              <a:t>any agreement or </a:t>
            </a:r>
            <a:r>
              <a:rPr lang="en-US" sz="2000" b="1" dirty="0" err="1">
                <a:solidFill>
                  <a:schemeClr val="bg2">
                    <a:lumMod val="10000"/>
                  </a:schemeClr>
                </a:solidFill>
              </a:rPr>
              <a:t>organisational</a:t>
            </a:r>
            <a:r>
              <a:rPr lang="en-US" sz="2000" b="1" dirty="0">
                <a:solidFill>
                  <a:schemeClr val="bg2">
                    <a:lumMod val="10000"/>
                  </a:schemeClr>
                </a:solidFill>
              </a:rPr>
              <a:t> arrangement, formal or informal, between countries to promote some form of co-operation </a:t>
            </a:r>
            <a:r>
              <a:rPr lang="en-US" sz="2000" dirty="0">
                <a:solidFill>
                  <a:schemeClr val="bg2">
                    <a:lumMod val="10000"/>
                  </a:schemeClr>
                </a:solidFill>
              </a:rPr>
              <a:t>in the development, monitoring, enforcement, or ex-post management of regulation;</a:t>
            </a:r>
          </a:p>
          <a:p>
            <a:pPr marL="0" indent="0">
              <a:buNone/>
            </a:pPr>
            <a:endParaRPr lang="en-US" sz="2000" dirty="0">
              <a:solidFill>
                <a:schemeClr val="bg2">
                  <a:lumMod val="10000"/>
                </a:schemeClr>
              </a:solidFill>
            </a:endParaRPr>
          </a:p>
          <a:p>
            <a:pPr marL="0" indent="0">
              <a:buNone/>
            </a:pPr>
            <a:r>
              <a:rPr lang="en-US" sz="2000" u="sng" dirty="0">
                <a:solidFill>
                  <a:schemeClr val="bg2">
                    <a:lumMod val="10000"/>
                  </a:schemeClr>
                </a:solidFill>
              </a:rPr>
              <a:t>- IRC and stakeholder engagement: </a:t>
            </a:r>
          </a:p>
          <a:p>
            <a:pPr marL="0" indent="0">
              <a:buNone/>
            </a:pPr>
            <a:endParaRPr lang="en-US" sz="2000" dirty="0">
              <a:solidFill>
                <a:schemeClr val="bg2">
                  <a:lumMod val="10000"/>
                </a:schemeClr>
              </a:solidFill>
            </a:endParaRPr>
          </a:p>
          <a:p>
            <a:pPr marL="0" indent="0">
              <a:buNone/>
            </a:pPr>
            <a:r>
              <a:rPr lang="en-US" sz="2000" dirty="0">
                <a:solidFill>
                  <a:schemeClr val="bg2">
                    <a:lumMod val="10000"/>
                  </a:schemeClr>
                </a:solidFill>
              </a:rPr>
              <a:t>IRC, throughout domestic rulemaking, allows for opportunities to engage with all parties, including </a:t>
            </a:r>
            <a:r>
              <a:rPr lang="en-US" sz="2000" b="1" dirty="0">
                <a:solidFill>
                  <a:schemeClr val="bg2">
                    <a:lumMod val="10000"/>
                  </a:schemeClr>
                </a:solidFill>
              </a:rPr>
              <a:t>potentially affected foreign stakeholders</a:t>
            </a:r>
            <a:r>
              <a:rPr lang="en-US" sz="2000" dirty="0">
                <a:solidFill>
                  <a:schemeClr val="bg2">
                    <a:lumMod val="10000"/>
                  </a:schemeClr>
                </a:solidFill>
              </a:rPr>
              <a:t>, to comment on potential impacts of proposed regulatory options beyond that jurisdiction’s borders and for such impacts to be considered;</a:t>
            </a:r>
            <a:endParaRPr lang="en-GB" sz="2000" dirty="0">
              <a:solidFill>
                <a:schemeClr val="bg2">
                  <a:lumMod val="10000"/>
                </a:schemeClr>
              </a:solidFill>
            </a:endParaRPr>
          </a:p>
        </p:txBody>
      </p:sp>
      <p:pic>
        <p:nvPicPr>
          <p:cNvPr id="5" name="Picture 4">
            <a:extLst>
              <a:ext uri="{FF2B5EF4-FFF2-40B4-BE49-F238E27FC236}">
                <a16:creationId xmlns:a16="http://schemas.microsoft.com/office/drawing/2014/main" id="{C65D6A03-0548-496C-8545-842CBF6B6AE2}"/>
              </a:ext>
            </a:extLst>
          </p:cNvPr>
          <p:cNvPicPr>
            <a:picLocks noChangeAspect="1"/>
          </p:cNvPicPr>
          <p:nvPr/>
        </p:nvPicPr>
        <p:blipFill>
          <a:blip r:embed="rId2"/>
          <a:stretch>
            <a:fillRect/>
          </a:stretch>
        </p:blipFill>
        <p:spPr>
          <a:xfrm>
            <a:off x="7852116" y="1452394"/>
            <a:ext cx="3475884" cy="4824412"/>
          </a:xfrm>
          <a:prstGeom prst="rect">
            <a:avLst/>
          </a:prstGeom>
        </p:spPr>
      </p:pic>
    </p:spTree>
    <p:extLst>
      <p:ext uri="{BB962C8B-B14F-4D97-AF65-F5344CB8AC3E}">
        <p14:creationId xmlns:p14="http://schemas.microsoft.com/office/powerpoint/2010/main" val="520591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8953-9412-48EA-A9A7-F9CFE2A6126A}"/>
              </a:ext>
            </a:extLst>
          </p:cNvPr>
          <p:cNvSpPr>
            <a:spLocks noGrp="1"/>
          </p:cNvSpPr>
          <p:nvPr>
            <p:ph type="title"/>
          </p:nvPr>
        </p:nvSpPr>
        <p:spPr>
          <a:xfrm>
            <a:off x="1440000" y="513825"/>
            <a:ext cx="9888000" cy="772050"/>
          </a:xfrm>
        </p:spPr>
        <p:txBody>
          <a:bodyPr/>
          <a:lstStyle/>
          <a:p>
            <a:r>
              <a:rPr lang="en-US" sz="3200" dirty="0">
                <a:solidFill>
                  <a:schemeClr val="bg2">
                    <a:lumMod val="10000"/>
                  </a:schemeClr>
                </a:solidFill>
                <a:latin typeface="+mn-lt"/>
              </a:rPr>
              <a:t>OECD 2022 Recommendation on International Regulatory Co-operation to Tackle Global Challenges </a:t>
            </a:r>
            <a:br>
              <a:rPr lang="en-US" sz="3200" dirty="0">
                <a:solidFill>
                  <a:schemeClr val="bg2">
                    <a:lumMod val="10000"/>
                  </a:schemeClr>
                </a:solidFill>
              </a:rPr>
            </a:br>
            <a:endParaRPr lang="en-GB" dirty="0"/>
          </a:p>
        </p:txBody>
      </p:sp>
      <p:pic>
        <p:nvPicPr>
          <p:cNvPr id="5" name="Content Placeholder 4">
            <a:extLst>
              <a:ext uri="{FF2B5EF4-FFF2-40B4-BE49-F238E27FC236}">
                <a16:creationId xmlns:a16="http://schemas.microsoft.com/office/drawing/2014/main" id="{8B95EAD0-BD27-4D0C-BDFD-E9BCDD25AB21}"/>
              </a:ext>
            </a:extLst>
          </p:cNvPr>
          <p:cNvPicPr>
            <a:picLocks noGrp="1" noChangeAspect="1"/>
          </p:cNvPicPr>
          <p:nvPr>
            <p:ph idx="1"/>
          </p:nvPr>
        </p:nvPicPr>
        <p:blipFill>
          <a:blip r:embed="rId2"/>
          <a:stretch>
            <a:fillRect/>
          </a:stretch>
        </p:blipFill>
        <p:spPr>
          <a:xfrm>
            <a:off x="1666876" y="1493888"/>
            <a:ext cx="8905874" cy="4674005"/>
          </a:xfrm>
        </p:spPr>
      </p:pic>
    </p:spTree>
    <p:extLst>
      <p:ext uri="{BB962C8B-B14F-4D97-AF65-F5344CB8AC3E}">
        <p14:creationId xmlns:p14="http://schemas.microsoft.com/office/powerpoint/2010/main" val="2025928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r>
              <a:rPr lang="en-GB" sz="2800" dirty="0">
                <a:solidFill>
                  <a:schemeClr val="bg2">
                    <a:lumMod val="10000"/>
                  </a:schemeClr>
                </a:solidFill>
              </a:rPr>
              <a:t>Stakeholder engagement is key for evidence-based policy making</a:t>
            </a:r>
          </a:p>
          <a:p>
            <a:pPr marL="514350" indent="-514350"/>
            <a:r>
              <a:rPr lang="en-GB" sz="2800" dirty="0">
                <a:solidFill>
                  <a:schemeClr val="bg2">
                    <a:lumMod val="10000"/>
                  </a:schemeClr>
                </a:solidFill>
              </a:rPr>
              <a:t>Effective and meaningful stakeholder engagement may be supported by: </a:t>
            </a:r>
          </a:p>
          <a:p>
            <a:pPr marL="913950" lvl="1" indent="-514350">
              <a:buFont typeface="Wingdings" panose="05000000000000000000" pitchFamily="2" charset="2"/>
              <a:buChar char="ü"/>
            </a:pPr>
            <a:r>
              <a:rPr lang="en-GB" sz="2400" dirty="0">
                <a:solidFill>
                  <a:schemeClr val="bg2">
                    <a:lumMod val="10000"/>
                  </a:schemeClr>
                </a:solidFill>
              </a:rPr>
              <a:t>A clear, cross-cutting policy</a:t>
            </a:r>
          </a:p>
          <a:p>
            <a:pPr marL="913950" lvl="1" indent="-514350">
              <a:buFont typeface="Wingdings" panose="05000000000000000000" pitchFamily="2" charset="2"/>
              <a:buChar char="ü"/>
            </a:pPr>
            <a:r>
              <a:rPr lang="en-GB" sz="2400" dirty="0">
                <a:solidFill>
                  <a:schemeClr val="bg2">
                    <a:lumMod val="10000"/>
                  </a:schemeClr>
                </a:solidFill>
              </a:rPr>
              <a:t>Engagement at each stage of life-cycle of regulation</a:t>
            </a:r>
          </a:p>
          <a:p>
            <a:pPr marL="913950" lvl="1" indent="-514350">
              <a:buFont typeface="Wingdings" panose="05000000000000000000" pitchFamily="2" charset="2"/>
              <a:buChar char="ü"/>
            </a:pPr>
            <a:r>
              <a:rPr lang="en-GB" sz="2400" dirty="0">
                <a:solidFill>
                  <a:schemeClr val="bg2">
                    <a:lumMod val="10000"/>
                  </a:schemeClr>
                </a:solidFill>
              </a:rPr>
              <a:t>Engagement with all interested and affected parties </a:t>
            </a:r>
          </a:p>
          <a:p>
            <a:pPr marL="913950" lvl="1" indent="-514350">
              <a:buFont typeface="Wingdings" panose="05000000000000000000" pitchFamily="2" charset="2"/>
              <a:buChar char="ü"/>
            </a:pPr>
            <a:r>
              <a:rPr lang="en-GB" sz="2400" dirty="0">
                <a:solidFill>
                  <a:schemeClr val="bg2">
                    <a:lumMod val="10000"/>
                  </a:schemeClr>
                </a:solidFill>
              </a:rPr>
              <a:t>Feedback about consideration given to inputs </a:t>
            </a:r>
          </a:p>
          <a:p>
            <a:pPr marL="913950" lvl="1" indent="-514350">
              <a:buFont typeface="Wingdings" panose="05000000000000000000" pitchFamily="2" charset="2"/>
              <a:buChar char="ü"/>
            </a:pPr>
            <a:r>
              <a:rPr lang="en-GB" sz="2400" dirty="0">
                <a:solidFill>
                  <a:schemeClr val="bg2">
                    <a:lumMod val="10000"/>
                  </a:schemeClr>
                </a:solidFill>
              </a:rPr>
              <a:t>Regular evaluation of stakeholder engagement policy and practices</a:t>
            </a:r>
          </a:p>
          <a:p>
            <a:pPr marL="0" indent="0">
              <a:buNone/>
            </a:pPr>
            <a:endParaRPr lang="en-GB" dirty="0"/>
          </a:p>
        </p:txBody>
      </p:sp>
      <p:sp>
        <p:nvSpPr>
          <p:cNvPr id="3" name="Title 2"/>
          <p:cNvSpPr>
            <a:spLocks noGrp="1"/>
          </p:cNvSpPr>
          <p:nvPr>
            <p:ph type="title"/>
          </p:nvPr>
        </p:nvSpPr>
        <p:spPr/>
        <p:txBody>
          <a:bodyPr/>
          <a:lstStyle/>
          <a:p>
            <a:r>
              <a:rPr lang="en-GB" dirty="0">
                <a:solidFill>
                  <a:schemeClr val="bg2">
                    <a:lumMod val="10000"/>
                  </a:schemeClr>
                </a:solidFill>
                <a:latin typeface="+mn-lt"/>
              </a:rPr>
              <a:t>3. Conclusion: Critical pillars for stakeholder engagement</a:t>
            </a:r>
          </a:p>
        </p:txBody>
      </p:sp>
    </p:spTree>
    <p:extLst>
      <p:ext uri="{BB962C8B-B14F-4D97-AF65-F5344CB8AC3E}">
        <p14:creationId xmlns:p14="http://schemas.microsoft.com/office/powerpoint/2010/main" val="169482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2000" y="1602000"/>
            <a:ext cx="8218800" cy="4851336"/>
          </a:xfrm>
        </p:spPr>
        <p:txBody>
          <a:bodyPr>
            <a:normAutofit fontScale="47500" lnSpcReduction="20000"/>
          </a:bodyPr>
          <a:lstStyle/>
          <a:p>
            <a:pPr marL="0" indent="0" algn="ctr">
              <a:buNone/>
            </a:pPr>
            <a:endParaRPr lang="en-GB" dirty="0">
              <a:solidFill>
                <a:schemeClr val="bg2">
                  <a:lumMod val="10000"/>
                </a:schemeClr>
              </a:solidFill>
              <a:latin typeface="+mj-lt"/>
            </a:endParaRPr>
          </a:p>
          <a:p>
            <a:pPr marL="0" indent="0" algn="ctr">
              <a:buNone/>
            </a:pPr>
            <a:endParaRPr lang="en-GB" sz="7000" dirty="0">
              <a:solidFill>
                <a:schemeClr val="bg2">
                  <a:lumMod val="10000"/>
                </a:schemeClr>
              </a:solidFill>
            </a:endParaRPr>
          </a:p>
          <a:p>
            <a:pPr marL="0" indent="0" algn="ctr">
              <a:buNone/>
            </a:pPr>
            <a:r>
              <a:rPr lang="en-GB" sz="7000" dirty="0">
                <a:solidFill>
                  <a:schemeClr val="bg2">
                    <a:lumMod val="10000"/>
                  </a:schemeClr>
                </a:solidFill>
              </a:rPr>
              <a:t>For more information: </a:t>
            </a:r>
            <a:r>
              <a:rPr lang="en-GB" sz="7000" dirty="0">
                <a:solidFill>
                  <a:schemeClr val="bg2">
                    <a:lumMod val="10000"/>
                  </a:schemeClr>
                </a:solidFill>
                <a:hlinkClick r:id="rId2"/>
              </a:rPr>
              <a:t>www.oecd.org/gov/regulatory-policy</a:t>
            </a:r>
            <a:r>
              <a:rPr lang="en-GB" sz="7000" dirty="0">
                <a:solidFill>
                  <a:schemeClr val="bg2">
                    <a:lumMod val="10000"/>
                  </a:schemeClr>
                </a:solidFill>
              </a:rPr>
              <a:t>  </a:t>
            </a:r>
          </a:p>
          <a:p>
            <a:pPr marL="0" indent="0" algn="ctr">
              <a:buNone/>
            </a:pPr>
            <a:endParaRPr lang="en-GB" sz="7000" dirty="0">
              <a:solidFill>
                <a:schemeClr val="bg2">
                  <a:lumMod val="10000"/>
                </a:schemeClr>
              </a:solidFill>
            </a:endParaRPr>
          </a:p>
          <a:p>
            <a:pPr marL="0" indent="0">
              <a:buNone/>
            </a:pPr>
            <a:endParaRPr lang="en-GB" sz="6000" dirty="0">
              <a:solidFill>
                <a:schemeClr val="bg2">
                  <a:lumMod val="10000"/>
                </a:schemeClr>
              </a:solidFill>
            </a:endParaRPr>
          </a:p>
          <a:p>
            <a:pPr marL="0" indent="0">
              <a:buNone/>
            </a:pPr>
            <a:r>
              <a:rPr lang="en-GB" sz="5100" dirty="0">
                <a:solidFill>
                  <a:schemeClr val="bg2">
                    <a:lumMod val="10000"/>
                  </a:schemeClr>
                </a:solidFill>
              </a:rPr>
              <a:t>Marianna KARTTUNEN, Policy Analyst, </a:t>
            </a:r>
          </a:p>
          <a:p>
            <a:pPr marL="0" indent="0">
              <a:buNone/>
            </a:pPr>
            <a:r>
              <a:rPr lang="en-GB" sz="5100" dirty="0">
                <a:solidFill>
                  <a:schemeClr val="bg2">
                    <a:lumMod val="10000"/>
                  </a:schemeClr>
                </a:solidFill>
              </a:rPr>
              <a:t>Regulatory Policy Division, OECD</a:t>
            </a:r>
          </a:p>
          <a:p>
            <a:pPr marL="0" indent="0">
              <a:buNone/>
            </a:pPr>
            <a:r>
              <a:rPr lang="en-GB" sz="5100" dirty="0">
                <a:solidFill>
                  <a:schemeClr val="bg2">
                    <a:lumMod val="10000"/>
                  </a:schemeClr>
                </a:solidFill>
                <a:hlinkClick r:id="rId3"/>
              </a:rPr>
              <a:t>Marianna.karttunen@oecd.org</a:t>
            </a:r>
            <a:r>
              <a:rPr lang="en-GB" sz="5100" dirty="0">
                <a:solidFill>
                  <a:schemeClr val="bg2">
                    <a:lumMod val="10000"/>
                  </a:schemeClr>
                </a:solidFill>
              </a:rPr>
              <a:t> </a:t>
            </a:r>
          </a:p>
          <a:p>
            <a:pPr marL="0" indent="0">
              <a:buNone/>
            </a:pPr>
            <a:r>
              <a:rPr lang="en-GB" sz="5100" dirty="0">
                <a:solidFill>
                  <a:schemeClr val="bg2">
                    <a:lumMod val="10000"/>
                  </a:schemeClr>
                </a:solidFill>
                <a:hlinkClick r:id="rId4"/>
              </a:rPr>
              <a:t>Aida.rahmouni@oecd.org</a:t>
            </a:r>
            <a:r>
              <a:rPr lang="en-GB" sz="5100" dirty="0">
                <a:solidFill>
                  <a:schemeClr val="bg2">
                    <a:lumMod val="10000"/>
                  </a:schemeClr>
                </a:solidFill>
              </a:rPr>
              <a:t> </a:t>
            </a:r>
          </a:p>
        </p:txBody>
      </p:sp>
      <p:sp>
        <p:nvSpPr>
          <p:cNvPr id="3" name="Title 2"/>
          <p:cNvSpPr>
            <a:spLocks noGrp="1"/>
          </p:cNvSpPr>
          <p:nvPr>
            <p:ph type="title"/>
          </p:nvPr>
        </p:nvSpPr>
        <p:spPr/>
        <p:txBody>
          <a:bodyPr/>
          <a:lstStyle/>
          <a:p>
            <a:r>
              <a:rPr lang="en-GB" sz="4400" b="1" dirty="0">
                <a:solidFill>
                  <a:schemeClr val="bg2">
                    <a:lumMod val="10000"/>
                  </a:schemeClr>
                </a:solidFill>
                <a:latin typeface="+mn-lt"/>
              </a:rPr>
              <a:t>Thank you!</a:t>
            </a:r>
            <a:endParaRPr lang="en-GB" sz="4400" dirty="0">
              <a:solidFill>
                <a:schemeClr val="bg2">
                  <a:lumMod val="10000"/>
                </a:schemeClr>
              </a:solidFill>
              <a:latin typeface="+mn-lt"/>
            </a:endParaRPr>
          </a:p>
        </p:txBody>
      </p:sp>
    </p:spTree>
    <p:extLst>
      <p:ext uri="{BB962C8B-B14F-4D97-AF65-F5344CB8AC3E}">
        <p14:creationId xmlns:p14="http://schemas.microsoft.com/office/powerpoint/2010/main" val="407321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10000"/>
                  </a:schemeClr>
                </a:solidFill>
                <a:latin typeface="+mn-lt"/>
              </a:rPr>
              <a:t>The OECD Regulatory Policy Committee</a:t>
            </a:r>
            <a:endParaRPr lang="en-GB" dirty="0">
              <a:solidFill>
                <a:schemeClr val="bg2">
                  <a:lumMod val="10000"/>
                </a:schemeClr>
              </a:solidFill>
              <a:latin typeface="+mn-lt"/>
            </a:endParaRPr>
          </a:p>
        </p:txBody>
      </p:sp>
      <p:sp>
        <p:nvSpPr>
          <p:cNvPr id="3" name="Content Placeholder 2"/>
          <p:cNvSpPr>
            <a:spLocks noGrp="1"/>
          </p:cNvSpPr>
          <p:nvPr>
            <p:ph idx="1"/>
          </p:nvPr>
        </p:nvSpPr>
        <p:spPr>
          <a:xfrm>
            <a:off x="4799858" y="1412779"/>
            <a:ext cx="6846042" cy="5076922"/>
          </a:xfrm>
        </p:spPr>
        <p:txBody>
          <a:bodyPr>
            <a:normAutofit fontScale="55000" lnSpcReduction="20000"/>
          </a:bodyPr>
          <a:lstStyle/>
          <a:p>
            <a:pPr>
              <a:spcAft>
                <a:spcPts val="1200"/>
              </a:spcAft>
            </a:pPr>
            <a:r>
              <a:rPr lang="en-GB" b="1" dirty="0">
                <a:solidFill>
                  <a:schemeClr val="bg2">
                    <a:lumMod val="10000"/>
                  </a:schemeClr>
                </a:solidFill>
              </a:rPr>
              <a:t>Aim: </a:t>
            </a:r>
            <a:r>
              <a:rPr lang="en-GB" dirty="0">
                <a:solidFill>
                  <a:schemeClr val="bg2">
                    <a:lumMod val="10000"/>
                  </a:schemeClr>
                </a:solidFill>
              </a:rPr>
              <a:t>Assist countries in building and strengthening their regulatory reform efforts.</a:t>
            </a:r>
          </a:p>
          <a:p>
            <a:pPr>
              <a:spcAft>
                <a:spcPts val="1200"/>
              </a:spcAft>
            </a:pPr>
            <a:r>
              <a:rPr lang="en-US" b="1" dirty="0">
                <a:solidFill>
                  <a:schemeClr val="bg2">
                    <a:lumMod val="10000"/>
                  </a:schemeClr>
                </a:solidFill>
              </a:rPr>
              <a:t>Legal instrument: </a:t>
            </a:r>
            <a:r>
              <a:rPr lang="en-US" dirty="0">
                <a:solidFill>
                  <a:schemeClr val="bg2">
                    <a:lumMod val="10000"/>
                  </a:schemeClr>
                </a:solidFill>
              </a:rPr>
              <a:t>2012 Recommendation of the Council on Regulatory Policy and Governance</a:t>
            </a:r>
          </a:p>
          <a:p>
            <a:pPr algn="just">
              <a:spcAft>
                <a:spcPts val="1200"/>
              </a:spcAft>
            </a:pPr>
            <a:r>
              <a:rPr lang="en-GB" b="1" dirty="0">
                <a:solidFill>
                  <a:schemeClr val="bg2">
                    <a:lumMod val="10000"/>
                  </a:schemeClr>
                </a:solidFill>
              </a:rPr>
              <a:t>Evidence on implementation</a:t>
            </a:r>
            <a:r>
              <a:rPr lang="en-GB" dirty="0">
                <a:solidFill>
                  <a:schemeClr val="bg2">
                    <a:lumMod val="10000"/>
                  </a:schemeClr>
                </a:solidFill>
              </a:rPr>
              <a:t>: Country reviews; Regulatory Policy Outlook (2015 &amp; 2018 &amp; 2021)</a:t>
            </a:r>
          </a:p>
          <a:p>
            <a:pPr algn="just">
              <a:spcAft>
                <a:spcPts val="1200"/>
              </a:spcAft>
            </a:pPr>
            <a:r>
              <a:rPr lang="en-US" b="1" dirty="0">
                <a:solidFill>
                  <a:schemeClr val="bg2">
                    <a:lumMod val="10000"/>
                  </a:schemeClr>
                </a:solidFill>
              </a:rPr>
              <a:t>OECD (</a:t>
            </a:r>
            <a:r>
              <a:rPr lang="en-US" b="1" i="1" dirty="0">
                <a:solidFill>
                  <a:schemeClr val="bg2">
                    <a:lumMod val="10000"/>
                  </a:schemeClr>
                </a:solidFill>
              </a:rPr>
              <a:t>forthcoming</a:t>
            </a:r>
            <a:r>
              <a:rPr lang="en-US" b="1" dirty="0">
                <a:solidFill>
                  <a:schemeClr val="bg2">
                    <a:lumMod val="10000"/>
                  </a:schemeClr>
                </a:solidFill>
              </a:rPr>
              <a:t>), Best Practice Principles on Stakeholder Engagement in Regulatory Policy, OECD Publishing, Paris.</a:t>
            </a:r>
            <a:r>
              <a:rPr lang="en-GB" sz="2500" dirty="0">
                <a:solidFill>
                  <a:schemeClr val="bg2">
                    <a:lumMod val="10000"/>
                  </a:schemeClr>
                </a:solidFill>
              </a:rPr>
              <a:t> </a:t>
            </a:r>
            <a:r>
              <a:rPr lang="en-GB" sz="2500" dirty="0">
                <a:solidFill>
                  <a:schemeClr val="bg2">
                    <a:lumMod val="10000"/>
                  </a:schemeClr>
                </a:solidFill>
                <a:hlinkClick r:id="rId3"/>
              </a:rPr>
              <a:t>https://www.oecd-ilibrary.org/sites/39416960-en/index.html?itemId=/content/component/39416960-en#</a:t>
            </a:r>
            <a:endParaRPr lang="en-GB" sz="2500" dirty="0">
              <a:solidFill>
                <a:schemeClr val="bg2">
                  <a:lumMod val="10000"/>
                </a:schemeClr>
              </a:solidFill>
            </a:endParaRPr>
          </a:p>
          <a:p>
            <a:pPr algn="just">
              <a:spcAft>
                <a:spcPts val="1200"/>
              </a:spcAft>
            </a:pPr>
            <a:r>
              <a:rPr lang="en-GB" sz="3300" b="1" dirty="0">
                <a:solidFill>
                  <a:schemeClr val="bg2">
                    <a:lumMod val="10000"/>
                  </a:schemeClr>
                </a:solidFill>
              </a:rPr>
              <a:t>Extensive work with non-OECD countries</a:t>
            </a:r>
          </a:p>
          <a:p>
            <a:pPr lvl="1" algn="just"/>
            <a:r>
              <a:rPr lang="en-US" sz="2900" dirty="0">
                <a:solidFill>
                  <a:schemeClr val="bg2">
                    <a:lumMod val="10000"/>
                  </a:schemeClr>
                </a:solidFill>
              </a:rPr>
              <a:t>LAC Network on Good Regulatory Policy Practices</a:t>
            </a:r>
          </a:p>
          <a:p>
            <a:pPr lvl="1" algn="just"/>
            <a:r>
              <a:rPr lang="en-US" sz="2900" dirty="0">
                <a:solidFill>
                  <a:schemeClr val="bg2">
                    <a:lumMod val="10000"/>
                  </a:schemeClr>
                </a:solidFill>
              </a:rPr>
              <a:t>Southeast Asia &amp; Good Regulatory Practice Network</a:t>
            </a:r>
          </a:p>
          <a:p>
            <a:pPr lvl="1" algn="just"/>
            <a:r>
              <a:rPr lang="en-US" sz="2900" dirty="0">
                <a:solidFill>
                  <a:schemeClr val="bg2">
                    <a:lumMod val="10000"/>
                  </a:schemeClr>
                </a:solidFill>
              </a:rPr>
              <a:t>OECD Accession candidates: </a:t>
            </a:r>
            <a:r>
              <a:rPr lang="it-IT" sz="2900" dirty="0">
                <a:solidFill>
                  <a:schemeClr val="bg2">
                    <a:lumMod val="10000"/>
                  </a:schemeClr>
                </a:solidFill>
              </a:rPr>
              <a:t>Argentina, Brazil, Bulgaria, Croatia, Peru, Romania and Ukraine. </a:t>
            </a:r>
            <a:endParaRPr lang="en-US" sz="2900" dirty="0">
              <a:solidFill>
                <a:schemeClr val="bg2">
                  <a:lumMod val="10000"/>
                </a:schemeClr>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292" y="1318576"/>
            <a:ext cx="3616566" cy="530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21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68C2E-5568-4977-B0A6-667896A517BB}"/>
              </a:ext>
            </a:extLst>
          </p:cNvPr>
          <p:cNvSpPr>
            <a:spLocks noGrp="1"/>
          </p:cNvSpPr>
          <p:nvPr>
            <p:ph idx="1"/>
          </p:nvPr>
        </p:nvSpPr>
        <p:spPr>
          <a:xfrm>
            <a:off x="616800" y="1602000"/>
            <a:ext cx="10958400" cy="4525200"/>
          </a:xfrm>
        </p:spPr>
        <p:txBody>
          <a:bodyPr>
            <a:normAutofit fontScale="92500" lnSpcReduction="10000"/>
          </a:bodyPr>
          <a:lstStyle/>
          <a:p>
            <a:pPr marL="0" indent="0">
              <a:buNone/>
            </a:pPr>
            <a:r>
              <a:rPr lang="en-GB" sz="2800" dirty="0">
                <a:solidFill>
                  <a:schemeClr val="bg2">
                    <a:lumMod val="10000"/>
                  </a:schemeClr>
                </a:solidFill>
              </a:rPr>
              <a:t>1. </a:t>
            </a:r>
            <a:r>
              <a:rPr lang="en-GB" sz="2800" b="1" dirty="0">
                <a:solidFill>
                  <a:schemeClr val="bg2">
                    <a:lumMod val="10000"/>
                  </a:schemeClr>
                </a:solidFill>
              </a:rPr>
              <a:t>What is stakeholder engagement? </a:t>
            </a:r>
          </a:p>
          <a:p>
            <a:pPr marL="0" indent="0">
              <a:buNone/>
            </a:pPr>
            <a:r>
              <a:rPr lang="en-GB" sz="2800" dirty="0">
                <a:solidFill>
                  <a:schemeClr val="bg2">
                    <a:lumMod val="10000"/>
                  </a:schemeClr>
                </a:solidFill>
              </a:rPr>
              <a:t>OECD guidance to date and practice across members</a:t>
            </a:r>
          </a:p>
          <a:p>
            <a:pPr marL="0" indent="0">
              <a:buNone/>
            </a:pPr>
            <a:r>
              <a:rPr lang="en-GB" sz="2800" dirty="0">
                <a:solidFill>
                  <a:schemeClr val="bg2">
                    <a:lumMod val="10000"/>
                  </a:schemeClr>
                </a:solidFill>
              </a:rPr>
              <a:t> </a:t>
            </a:r>
          </a:p>
          <a:p>
            <a:pPr marL="0" indent="0">
              <a:buNone/>
            </a:pPr>
            <a:r>
              <a:rPr lang="en-GB" sz="2800" dirty="0">
                <a:solidFill>
                  <a:schemeClr val="bg2">
                    <a:lumMod val="10000"/>
                  </a:schemeClr>
                </a:solidFill>
              </a:rPr>
              <a:t>2. </a:t>
            </a:r>
            <a:r>
              <a:rPr lang="en-GB" sz="2800" b="1" dirty="0">
                <a:solidFill>
                  <a:schemeClr val="bg2">
                    <a:lumMod val="10000"/>
                  </a:schemeClr>
                </a:solidFill>
              </a:rPr>
              <a:t>Stakeholder engagement in digital regulation: </a:t>
            </a:r>
          </a:p>
          <a:p>
            <a:pPr marL="514350" indent="-514350">
              <a:buAutoNum type="alphaLcParenR"/>
            </a:pPr>
            <a:r>
              <a:rPr lang="en-GB" sz="2800" dirty="0">
                <a:solidFill>
                  <a:schemeClr val="bg2">
                    <a:lumMod val="10000"/>
                  </a:schemeClr>
                </a:solidFill>
              </a:rPr>
              <a:t>OECD </a:t>
            </a:r>
            <a:r>
              <a:rPr lang="en-US" sz="2800" dirty="0">
                <a:solidFill>
                  <a:schemeClr val="bg2">
                    <a:lumMod val="10000"/>
                  </a:schemeClr>
                </a:solidFill>
              </a:rPr>
              <a:t>2021 Recommendation on Agile Regulatory Governance to Harness Innovation</a:t>
            </a:r>
          </a:p>
          <a:p>
            <a:pPr marL="514350" indent="-514350">
              <a:buAutoNum type="alphaLcParenR"/>
            </a:pPr>
            <a:r>
              <a:rPr lang="en-US" sz="2800" dirty="0">
                <a:solidFill>
                  <a:schemeClr val="bg2">
                    <a:lumMod val="10000"/>
                  </a:schemeClr>
                </a:solidFill>
              </a:rPr>
              <a:t>OECD 2022 Recommendation on International Regulatory Co-operation to Tackle Global Challenges </a:t>
            </a:r>
          </a:p>
          <a:p>
            <a:pPr marL="0" indent="0">
              <a:buNone/>
            </a:pPr>
            <a:endParaRPr lang="en-US" sz="2800" dirty="0">
              <a:solidFill>
                <a:schemeClr val="bg2">
                  <a:lumMod val="10000"/>
                </a:schemeClr>
              </a:solidFill>
            </a:endParaRPr>
          </a:p>
          <a:p>
            <a:pPr marL="0" indent="0">
              <a:buNone/>
            </a:pPr>
            <a:r>
              <a:rPr lang="en-US" sz="2800" dirty="0">
                <a:solidFill>
                  <a:schemeClr val="bg2">
                    <a:lumMod val="10000"/>
                  </a:schemeClr>
                </a:solidFill>
              </a:rPr>
              <a:t>3. </a:t>
            </a:r>
            <a:r>
              <a:rPr lang="en-US" sz="2800" b="1" dirty="0">
                <a:solidFill>
                  <a:schemeClr val="bg2">
                    <a:lumMod val="10000"/>
                  </a:schemeClr>
                </a:solidFill>
              </a:rPr>
              <a:t>Conclusion: </a:t>
            </a:r>
            <a:r>
              <a:rPr lang="en-GB" sz="2800" dirty="0">
                <a:solidFill>
                  <a:schemeClr val="bg2">
                    <a:lumMod val="10000"/>
                  </a:schemeClr>
                </a:solidFill>
                <a:latin typeface="+mn-lt"/>
              </a:rPr>
              <a:t>Critical pillars for stakeholder engagement</a:t>
            </a:r>
            <a:endParaRPr lang="en-GB" sz="2800" dirty="0">
              <a:solidFill>
                <a:schemeClr val="bg2">
                  <a:lumMod val="10000"/>
                </a:schemeClr>
              </a:solidFill>
            </a:endParaRPr>
          </a:p>
          <a:p>
            <a:endParaRPr lang="en-GB" dirty="0"/>
          </a:p>
        </p:txBody>
      </p:sp>
      <p:sp>
        <p:nvSpPr>
          <p:cNvPr id="3" name="Title 2">
            <a:extLst>
              <a:ext uri="{FF2B5EF4-FFF2-40B4-BE49-F238E27FC236}">
                <a16:creationId xmlns:a16="http://schemas.microsoft.com/office/drawing/2014/main" id="{89EE708B-496B-406B-BA1D-012523F05ACF}"/>
              </a:ext>
            </a:extLst>
          </p:cNvPr>
          <p:cNvSpPr>
            <a:spLocks noGrp="1"/>
          </p:cNvSpPr>
          <p:nvPr>
            <p:ph type="title"/>
          </p:nvPr>
        </p:nvSpPr>
        <p:spPr/>
        <p:txBody>
          <a:bodyPr/>
          <a:lstStyle/>
          <a:p>
            <a:r>
              <a:rPr lang="en-GB" dirty="0">
                <a:solidFill>
                  <a:schemeClr val="bg2">
                    <a:lumMod val="10000"/>
                  </a:schemeClr>
                </a:solidFill>
                <a:latin typeface="+mn-lt"/>
              </a:rPr>
              <a:t>Structure of the presentation:</a:t>
            </a:r>
          </a:p>
        </p:txBody>
      </p:sp>
    </p:spTree>
    <p:extLst>
      <p:ext uri="{BB962C8B-B14F-4D97-AF65-F5344CB8AC3E}">
        <p14:creationId xmlns:p14="http://schemas.microsoft.com/office/powerpoint/2010/main" val="1278771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3380BA-A9DF-416A-8EF4-47B270127B38}"/>
              </a:ext>
            </a:extLst>
          </p:cNvPr>
          <p:cNvSpPr>
            <a:spLocks noGrp="1"/>
          </p:cNvSpPr>
          <p:nvPr>
            <p:ph type="title"/>
          </p:nvPr>
        </p:nvSpPr>
        <p:spPr>
          <a:xfrm>
            <a:off x="1680000" y="1979167"/>
            <a:ext cx="8832000" cy="2939266"/>
          </a:xfrm>
        </p:spPr>
        <p:txBody>
          <a:bodyPr/>
          <a:lstStyle/>
          <a:p>
            <a:pPr algn="ctr"/>
            <a:r>
              <a:rPr lang="en-GB" dirty="0">
                <a:latin typeface="+mn-lt"/>
              </a:rPr>
              <a:t>1. </a:t>
            </a:r>
            <a:r>
              <a:rPr lang="en-GB" b="1" dirty="0">
                <a:latin typeface="+mn-lt"/>
              </a:rPr>
              <a:t>What is stakeholder engagement? </a:t>
            </a:r>
            <a:br>
              <a:rPr lang="en-GB" b="1" dirty="0">
                <a:latin typeface="+mn-lt"/>
              </a:rPr>
            </a:br>
            <a:br>
              <a:rPr lang="en-GB" b="1" dirty="0">
                <a:latin typeface="+mn-lt"/>
              </a:rPr>
            </a:br>
            <a:r>
              <a:rPr lang="en-GB" sz="3200" dirty="0">
                <a:latin typeface="+mn-lt"/>
              </a:rPr>
              <a:t>OECD current guidance and practice across members</a:t>
            </a:r>
            <a:br>
              <a:rPr lang="en-GB" dirty="0">
                <a:latin typeface="+mn-lt"/>
              </a:rPr>
            </a:br>
            <a:endParaRPr lang="en-GB" dirty="0">
              <a:latin typeface="+mn-lt"/>
            </a:endParaRPr>
          </a:p>
        </p:txBody>
      </p:sp>
    </p:spTree>
    <p:extLst>
      <p:ext uri="{BB962C8B-B14F-4D97-AF65-F5344CB8AC3E}">
        <p14:creationId xmlns:p14="http://schemas.microsoft.com/office/powerpoint/2010/main" val="236669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1422400" y="260648"/>
            <a:ext cx="10769600" cy="1022350"/>
          </a:xfrm>
        </p:spPr>
        <p:txBody>
          <a:bodyPr/>
          <a:lstStyle/>
          <a:p>
            <a:pPr lvl="0"/>
            <a:r>
              <a:rPr lang="en-GB" altLang="en-US" sz="2800" b="1" dirty="0">
                <a:solidFill>
                  <a:schemeClr val="bg2">
                    <a:lumMod val="10000"/>
                  </a:schemeClr>
                </a:solidFill>
                <a:latin typeface="+mn-lt"/>
              </a:rPr>
              <a:t>Stakeholder engagement: key pillar of regulatory quality</a:t>
            </a:r>
          </a:p>
        </p:txBody>
      </p:sp>
      <p:graphicFrame>
        <p:nvGraphicFramePr>
          <p:cNvPr id="5" name="Diagram 4"/>
          <p:cNvGraphicFramePr/>
          <p:nvPr/>
        </p:nvGraphicFramePr>
        <p:xfrm>
          <a:off x="1847528" y="1484784"/>
          <a:ext cx="846043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a:xfrm>
            <a:off x="10164000" y="6411600"/>
            <a:ext cx="342000" cy="244800"/>
          </a:xfrm>
          <a:prstGeom prst="rect">
            <a:avLst/>
          </a:prstGeom>
        </p:spPr>
        <p:txBody>
          <a:bodyPr/>
          <a:lstStyle/>
          <a:p>
            <a:fld id="{AC16F3DC-4A88-40B6-A511-FF41E5F2FC6E}" type="slidenum">
              <a:rPr lang="en-GB" smtClean="0"/>
              <a:t>6</a:t>
            </a:fld>
            <a:endParaRPr lang="en-GB"/>
          </a:p>
        </p:txBody>
      </p:sp>
    </p:spTree>
    <p:extLst>
      <p:ext uri="{BB962C8B-B14F-4D97-AF65-F5344CB8AC3E}">
        <p14:creationId xmlns:p14="http://schemas.microsoft.com/office/powerpoint/2010/main" val="306527413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3666-7A16-49CA-8B27-19FAE3851C34}"/>
              </a:ext>
            </a:extLst>
          </p:cNvPr>
          <p:cNvSpPr>
            <a:spLocks noGrp="1"/>
          </p:cNvSpPr>
          <p:nvPr>
            <p:ph type="title"/>
          </p:nvPr>
        </p:nvSpPr>
        <p:spPr>
          <a:xfrm>
            <a:off x="1325700" y="147800"/>
            <a:ext cx="10866300" cy="1022400"/>
          </a:xfrm>
        </p:spPr>
        <p:txBody>
          <a:bodyPr/>
          <a:lstStyle/>
          <a:p>
            <a:r>
              <a:rPr lang="en-US" sz="2800" b="1" dirty="0">
                <a:solidFill>
                  <a:schemeClr val="bg2">
                    <a:lumMod val="10000"/>
                  </a:schemeClr>
                </a:solidFill>
                <a:latin typeface="+mn-lt"/>
              </a:rPr>
              <a:t>1.2 Communication, consultation and engagement: </a:t>
            </a:r>
            <a:br>
              <a:rPr lang="en-US" sz="2800" b="1" dirty="0">
                <a:solidFill>
                  <a:schemeClr val="bg2">
                    <a:lumMod val="10000"/>
                  </a:schemeClr>
                </a:solidFill>
                <a:latin typeface="+mn-lt"/>
              </a:rPr>
            </a:br>
            <a:r>
              <a:rPr lang="en-US" sz="2800" b="1" dirty="0">
                <a:solidFill>
                  <a:schemeClr val="bg2">
                    <a:lumMod val="10000"/>
                  </a:schemeClr>
                </a:solidFill>
                <a:latin typeface="+mn-lt"/>
              </a:rPr>
              <a:t>OECD 2012 Recommendation of the Council on Regulatory Policy and Governance</a:t>
            </a:r>
            <a:r>
              <a:rPr lang="en-GB" sz="2800" b="1" dirty="0">
                <a:latin typeface="+mn-lt"/>
              </a:rPr>
              <a:t> </a:t>
            </a:r>
          </a:p>
        </p:txBody>
      </p:sp>
      <p:sp>
        <p:nvSpPr>
          <p:cNvPr id="3" name="Content Placeholder 2">
            <a:extLst>
              <a:ext uri="{FF2B5EF4-FFF2-40B4-BE49-F238E27FC236}">
                <a16:creationId xmlns:a16="http://schemas.microsoft.com/office/drawing/2014/main" id="{71C89948-82F2-4EC5-85D1-5DE8D1FE2DAF}"/>
              </a:ext>
            </a:extLst>
          </p:cNvPr>
          <p:cNvSpPr>
            <a:spLocks noGrp="1"/>
          </p:cNvSpPr>
          <p:nvPr>
            <p:ph idx="1"/>
          </p:nvPr>
        </p:nvSpPr>
        <p:spPr>
          <a:xfrm>
            <a:off x="616800" y="2097300"/>
            <a:ext cx="10958400" cy="3592300"/>
          </a:xfrm>
        </p:spPr>
        <p:txBody>
          <a:bodyPr/>
          <a:lstStyle/>
          <a:p>
            <a:pPr marL="0" indent="0" algn="ctr">
              <a:buNone/>
            </a:pPr>
            <a:r>
              <a:rPr lang="en-US" sz="2800" dirty="0">
                <a:solidFill>
                  <a:schemeClr val="bg2">
                    <a:lumMod val="10000"/>
                  </a:schemeClr>
                </a:solidFill>
              </a:rPr>
              <a:t>Adhere to principles of open government, including </a:t>
            </a:r>
            <a:r>
              <a:rPr lang="en-US" sz="2800" b="1" dirty="0">
                <a:solidFill>
                  <a:schemeClr val="bg2">
                    <a:lumMod val="10000"/>
                  </a:schemeClr>
                </a:solidFill>
              </a:rPr>
              <a:t>transparency and participation in the regulatory process</a:t>
            </a:r>
            <a:r>
              <a:rPr lang="en-US" sz="2800" dirty="0">
                <a:solidFill>
                  <a:schemeClr val="bg2">
                    <a:lumMod val="10000"/>
                  </a:schemeClr>
                </a:solidFill>
              </a:rPr>
              <a:t> to ensure that regulation serves the public interest and is informed by the legitimate needs of those interested in and affected by regulation. This includes providing </a:t>
            </a:r>
            <a:r>
              <a:rPr lang="en-US" sz="2800" b="1" dirty="0">
                <a:solidFill>
                  <a:schemeClr val="bg2">
                    <a:lumMod val="10000"/>
                  </a:schemeClr>
                </a:solidFill>
              </a:rPr>
              <a:t>meaningful opportunities (including online) for the public to contribute to the process of preparing draft regulatory</a:t>
            </a:r>
            <a:r>
              <a:rPr lang="en-US" sz="2800" dirty="0">
                <a:solidFill>
                  <a:schemeClr val="bg2">
                    <a:lumMod val="10000"/>
                  </a:schemeClr>
                </a:solidFill>
              </a:rPr>
              <a:t> proposals and to the quality of the supporting analysis.</a:t>
            </a:r>
          </a:p>
          <a:p>
            <a:endParaRPr lang="en-GB" dirty="0"/>
          </a:p>
        </p:txBody>
      </p:sp>
    </p:spTree>
    <p:extLst>
      <p:ext uri="{BB962C8B-B14F-4D97-AF65-F5344CB8AC3E}">
        <p14:creationId xmlns:p14="http://schemas.microsoft.com/office/powerpoint/2010/main" val="175002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75520" y="1628801"/>
            <a:ext cx="8568952" cy="440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i="1" cap="none" dirty="0">
                <a:solidFill>
                  <a:schemeClr val="bg2">
                    <a:lumMod val="10000"/>
                  </a:schemeClr>
                </a:solidFill>
              </a:rPr>
              <a:t>But doesn’t this slow down </a:t>
            </a:r>
            <a:r>
              <a:rPr lang="en-GB" b="1" i="1" cap="none" dirty="0">
                <a:solidFill>
                  <a:schemeClr val="bg2">
                    <a:lumMod val="10000"/>
                  </a:schemeClr>
                </a:solidFill>
              </a:rPr>
              <a:t>government activities? </a:t>
            </a:r>
            <a:endParaRPr lang="en-GB" cap="none" dirty="0">
              <a:solidFill>
                <a:schemeClr val="bg2">
                  <a:lumMod val="10000"/>
                </a:schemeClr>
              </a:solidFill>
            </a:endParaRPr>
          </a:p>
        </p:txBody>
      </p:sp>
    </p:spTree>
    <p:extLst>
      <p:ext uri="{BB962C8B-B14F-4D97-AF65-F5344CB8AC3E}">
        <p14:creationId xmlns:p14="http://schemas.microsoft.com/office/powerpoint/2010/main" val="376799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587F-DFAC-40D2-BD1C-E0B31E1DC58F}"/>
              </a:ext>
            </a:extLst>
          </p:cNvPr>
          <p:cNvSpPr>
            <a:spLocks noGrp="1"/>
          </p:cNvSpPr>
          <p:nvPr>
            <p:ph type="title"/>
          </p:nvPr>
        </p:nvSpPr>
        <p:spPr>
          <a:xfrm>
            <a:off x="1440000" y="529700"/>
            <a:ext cx="9888000" cy="664100"/>
          </a:xfrm>
        </p:spPr>
        <p:txBody>
          <a:bodyPr/>
          <a:lstStyle/>
          <a:p>
            <a:r>
              <a:rPr lang="en-GB" b="1" dirty="0">
                <a:solidFill>
                  <a:schemeClr val="bg2">
                    <a:lumMod val="10000"/>
                  </a:schemeClr>
                </a:solidFill>
                <a:latin typeface="+mn-lt"/>
              </a:rPr>
              <a:t>Why engage with stakeholders ?</a:t>
            </a:r>
            <a:br>
              <a:rPr lang="en-GB" b="1" dirty="0">
                <a:solidFill>
                  <a:schemeClr val="bg2">
                    <a:lumMod val="10000"/>
                  </a:schemeClr>
                </a:solidFill>
                <a:latin typeface="+mn-lt"/>
              </a:rPr>
            </a:br>
            <a:r>
              <a:rPr lang="en-GB" b="1" i="1" dirty="0">
                <a:solidFill>
                  <a:schemeClr val="bg2">
                    <a:lumMod val="10000"/>
                  </a:schemeClr>
                </a:solidFill>
                <a:latin typeface="+mn-lt"/>
              </a:rPr>
              <a:t>Collecting better evidence</a:t>
            </a:r>
            <a:endParaRPr lang="en-GB" dirty="0"/>
          </a:p>
        </p:txBody>
      </p:sp>
      <p:sp>
        <p:nvSpPr>
          <p:cNvPr id="3" name="Content Placeholder 2">
            <a:extLst>
              <a:ext uri="{FF2B5EF4-FFF2-40B4-BE49-F238E27FC236}">
                <a16:creationId xmlns:a16="http://schemas.microsoft.com/office/drawing/2014/main" id="{C4A56270-DF6F-49CC-BAE9-5E40429410F9}"/>
              </a:ext>
            </a:extLst>
          </p:cNvPr>
          <p:cNvSpPr>
            <a:spLocks noGrp="1"/>
          </p:cNvSpPr>
          <p:nvPr>
            <p:ph idx="1"/>
          </p:nvPr>
        </p:nvSpPr>
        <p:spPr/>
        <p:txBody>
          <a:bodyPr>
            <a:normAutofit/>
          </a:bodyPr>
          <a:lstStyle/>
          <a:p>
            <a:endParaRPr lang="en-US" sz="2400" dirty="0">
              <a:solidFill>
                <a:schemeClr val="bg2">
                  <a:lumMod val="10000"/>
                </a:schemeClr>
              </a:solidFill>
            </a:endParaRPr>
          </a:p>
          <a:p>
            <a:r>
              <a:rPr lang="en-US" sz="2400" dirty="0">
                <a:solidFill>
                  <a:schemeClr val="bg2">
                    <a:lumMod val="10000"/>
                  </a:schemeClr>
                </a:solidFill>
              </a:rPr>
              <a:t>Stakeholders can </a:t>
            </a:r>
            <a:r>
              <a:rPr lang="en-US" sz="2400" b="1" dirty="0">
                <a:solidFill>
                  <a:schemeClr val="bg2">
                    <a:lumMod val="10000"/>
                  </a:schemeClr>
                </a:solidFill>
              </a:rPr>
              <a:t>offer valuable inputs on the feasibility and practical implications of regulations</a:t>
            </a:r>
            <a:r>
              <a:rPr lang="en-US" sz="2400" dirty="0">
                <a:solidFill>
                  <a:schemeClr val="bg2">
                    <a:lumMod val="10000"/>
                  </a:schemeClr>
                </a:solidFill>
              </a:rPr>
              <a:t>. </a:t>
            </a:r>
          </a:p>
          <a:p>
            <a:endParaRPr lang="en-US" sz="2400" dirty="0">
              <a:solidFill>
                <a:schemeClr val="bg2">
                  <a:lumMod val="10000"/>
                </a:schemeClr>
              </a:solidFill>
            </a:endParaRPr>
          </a:p>
          <a:p>
            <a:r>
              <a:rPr lang="en-US" sz="2400" dirty="0">
                <a:solidFill>
                  <a:schemeClr val="bg2">
                    <a:lumMod val="10000"/>
                  </a:schemeClr>
                </a:solidFill>
              </a:rPr>
              <a:t>Meaningful stakeholder engagement can lead to </a:t>
            </a:r>
            <a:r>
              <a:rPr lang="en-US" sz="2400" b="1" dirty="0">
                <a:solidFill>
                  <a:schemeClr val="bg2">
                    <a:lumMod val="10000"/>
                  </a:schemeClr>
                </a:solidFill>
              </a:rPr>
              <a:t>higher compliance with regulations</a:t>
            </a:r>
            <a:r>
              <a:rPr lang="en-US" sz="2400" dirty="0">
                <a:solidFill>
                  <a:schemeClr val="bg2">
                    <a:lumMod val="10000"/>
                  </a:schemeClr>
                </a:solidFill>
              </a:rPr>
              <a:t>, when stakeholders feel that their views have been considered. </a:t>
            </a:r>
          </a:p>
          <a:p>
            <a:endParaRPr lang="en-US" sz="2400" dirty="0">
              <a:solidFill>
                <a:schemeClr val="bg2">
                  <a:lumMod val="10000"/>
                </a:schemeClr>
              </a:solidFill>
            </a:endParaRPr>
          </a:p>
          <a:p>
            <a:r>
              <a:rPr lang="en-US" sz="2400" dirty="0">
                <a:solidFill>
                  <a:schemeClr val="bg2">
                    <a:lumMod val="10000"/>
                  </a:schemeClr>
                </a:solidFill>
              </a:rPr>
              <a:t>From a regulatory policy perspective, this entails </a:t>
            </a:r>
            <a:r>
              <a:rPr lang="en-US" sz="2400" b="1" dirty="0">
                <a:solidFill>
                  <a:schemeClr val="bg2">
                    <a:lumMod val="10000"/>
                  </a:schemeClr>
                </a:solidFill>
              </a:rPr>
              <a:t>granting members of the public sufficient opportunity</a:t>
            </a:r>
            <a:r>
              <a:rPr lang="en-US" sz="2400" dirty="0">
                <a:solidFill>
                  <a:schemeClr val="bg2">
                    <a:lumMod val="10000"/>
                  </a:schemeClr>
                </a:solidFill>
              </a:rPr>
              <a:t> to help shape, challenge, and reform the regulations that they encounter in their daily lives.</a:t>
            </a:r>
          </a:p>
          <a:p>
            <a:endParaRPr lang="en-GB" sz="2400" dirty="0">
              <a:solidFill>
                <a:schemeClr val="bg2">
                  <a:lumMod val="10000"/>
                </a:schemeClr>
              </a:solidFill>
            </a:endParaRPr>
          </a:p>
        </p:txBody>
      </p:sp>
    </p:spTree>
    <p:extLst>
      <p:ext uri="{BB962C8B-B14F-4D97-AF65-F5344CB8AC3E}">
        <p14:creationId xmlns:p14="http://schemas.microsoft.com/office/powerpoint/2010/main" val="3503435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9E2AF3B9E274193F4BA82911118D3" ma:contentTypeVersion="10" ma:contentTypeDescription="Create a new document." ma:contentTypeScope="" ma:versionID="db572621d687f03e001d6ff50b0ac9b4">
  <xsd:schema xmlns:xsd="http://www.w3.org/2001/XMLSchema" xmlns:xs="http://www.w3.org/2001/XMLSchema" xmlns:p="http://schemas.microsoft.com/office/2006/metadata/properties" xmlns:ns2="4daeb9ff-4670-4e60-bf61-90d1a714faa1" xmlns:ns3="e3267aa2-fe99-4ec1-a40e-ea57c80eea47" targetNamespace="http://schemas.microsoft.com/office/2006/metadata/properties" ma:root="true" ma:fieldsID="645d3671c0d5538ecb7650138d7a4e78" ns2:_="" ns3:_="">
    <xsd:import namespace="4daeb9ff-4670-4e60-bf61-90d1a714faa1"/>
    <xsd:import namespace="e3267aa2-fe99-4ec1-a40e-ea57c80eea4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eb9ff-4670-4e60-bf61-90d1a714fa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267aa2-fe99-4ec1-a40e-ea57c80eea4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2835F5-E19D-4EB1-8B94-A4156CE8A387}"/>
</file>

<file path=customXml/itemProps2.xml><?xml version="1.0" encoding="utf-8"?>
<ds:datastoreItem xmlns:ds="http://schemas.openxmlformats.org/officeDocument/2006/customXml" ds:itemID="{0E2EE8BE-AD5E-4FA4-B420-14D6B79ECD72}"/>
</file>

<file path=customXml/itemProps3.xml><?xml version="1.0" encoding="utf-8"?>
<ds:datastoreItem xmlns:ds="http://schemas.openxmlformats.org/officeDocument/2006/customXml" ds:itemID="{052C0294-93F6-4169-A32F-65B18157C664}"/>
</file>

<file path=docProps/app.xml><?xml version="1.0" encoding="utf-8"?>
<Properties xmlns="http://schemas.openxmlformats.org/officeDocument/2006/extended-properties" xmlns:vt="http://schemas.openxmlformats.org/officeDocument/2006/docPropsVTypes">
  <TotalTime>299</TotalTime>
  <Words>1642</Words>
  <Application>Microsoft Office PowerPoint</Application>
  <PresentationFormat>Widescreen</PresentationFormat>
  <Paragraphs>166</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Georgia</vt:lpstr>
      <vt:lpstr>Helvetica 65 Medium</vt:lpstr>
      <vt:lpstr>Wingdings</vt:lpstr>
      <vt:lpstr>OCDE_Français_blanc</vt:lpstr>
      <vt:lpstr> Tuesday, January 17TH </vt:lpstr>
      <vt:lpstr>The Organisation for Economic  Co-operation and Development, OECD</vt:lpstr>
      <vt:lpstr>The OECD Regulatory Policy Committee</vt:lpstr>
      <vt:lpstr>Structure of the presentation:</vt:lpstr>
      <vt:lpstr>1. What is stakeholder engagement?   OECD current guidance and practice across members </vt:lpstr>
      <vt:lpstr>Stakeholder engagement: key pillar of regulatory quality</vt:lpstr>
      <vt:lpstr>1.2 Communication, consultation and engagement:  OECD 2012 Recommendation of the Council on Regulatory Policy and Governance </vt:lpstr>
      <vt:lpstr>But doesn’t this slow down government activities? </vt:lpstr>
      <vt:lpstr>Why engage with stakeholders ? Collecting better evidence</vt:lpstr>
      <vt:lpstr>Who to engage with?  Those interested and affected by regulation</vt:lpstr>
      <vt:lpstr>PowerPoint Presentation</vt:lpstr>
      <vt:lpstr>When to engage with stakeholders? Throughout the regulatory policy cycle </vt:lpstr>
      <vt:lpstr>Practice across OECD members: Insights from 2021 OECD Regulatory Policy Outlook</vt:lpstr>
      <vt:lpstr>Practice across OECD members: Insights from 2021 OECD Regulatory Policy Outlook</vt:lpstr>
      <vt:lpstr>Practice across OECD members: Insights from 2021 OECD Regulatory Policy Outlook</vt:lpstr>
      <vt:lpstr>Practice across OECD members: Insights from 2021 OECD Regulatory Policy Outlook</vt:lpstr>
      <vt:lpstr>2. Stakeholder engagement in digital development</vt:lpstr>
      <vt:lpstr>Today’s policy priorities are increasingly transboundary and traditional regulatory frameworks are struggling to keep up</vt:lpstr>
      <vt:lpstr> OECD 2021 Recommendation on Agile Regulatory Governance to Harness Innovation </vt:lpstr>
      <vt:lpstr>OECD 2021 Recommendation on Agile Regulatory Governance to Harness Innovation</vt:lpstr>
      <vt:lpstr>PRACTICAL GUIDANCE ON AGILE REGULATORY GOVERNANCE TO HARNESS INNOVATION:</vt:lpstr>
      <vt:lpstr> OECD 2022 Recommendation on International Regulatory Co-operation to Tackle Global Challenges  </vt:lpstr>
      <vt:lpstr>OECD 2022 Recommendation on International Regulatory Co-operation to Tackle Global Challenges  </vt:lpstr>
      <vt:lpstr>3. Conclusion: Critical pillars for stakeholder engagement</vt:lpstr>
      <vt:lpstr>Thank you!</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January 17TH</dc:title>
  <dc:creator>RAHMOUNI Aïda, GOV/REG</dc:creator>
  <cp:lastModifiedBy>KARTTUNEN Marianna, GOV/REG</cp:lastModifiedBy>
  <cp:revision>7</cp:revision>
  <dcterms:created xsi:type="dcterms:W3CDTF">2023-01-16T08:21:26Z</dcterms:created>
  <dcterms:modified xsi:type="dcterms:W3CDTF">2023-01-16T17:23:11Z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0x01010009D9E2AF3B9E274193F4BA82911118D3</vt:lpwstr>
  </property>
</Properties>
</file>