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47"/>
  </p:notesMasterIdLst>
  <p:sldIdLst>
    <p:sldId id="261" r:id="rId3"/>
    <p:sldId id="378" r:id="rId4"/>
    <p:sldId id="1426" r:id="rId5"/>
    <p:sldId id="415" r:id="rId6"/>
    <p:sldId id="281" r:id="rId7"/>
    <p:sldId id="1424" r:id="rId8"/>
    <p:sldId id="1431" r:id="rId9"/>
    <p:sldId id="429" r:id="rId10"/>
    <p:sldId id="1396" r:id="rId11"/>
    <p:sldId id="437" r:id="rId12"/>
    <p:sldId id="456" r:id="rId13"/>
    <p:sldId id="468" r:id="rId14"/>
    <p:sldId id="1430" r:id="rId15"/>
    <p:sldId id="350" r:id="rId16"/>
    <p:sldId id="466" r:id="rId17"/>
    <p:sldId id="1429" r:id="rId18"/>
    <p:sldId id="1397" r:id="rId19"/>
    <p:sldId id="438" r:id="rId20"/>
    <p:sldId id="1409" r:id="rId21"/>
    <p:sldId id="1410" r:id="rId22"/>
    <p:sldId id="1403" r:id="rId23"/>
    <p:sldId id="1412" r:id="rId24"/>
    <p:sldId id="1425" r:id="rId25"/>
    <p:sldId id="1414" r:id="rId26"/>
    <p:sldId id="1428" r:id="rId27"/>
    <p:sldId id="1416" r:id="rId28"/>
    <p:sldId id="1422" r:id="rId29"/>
    <p:sldId id="1418" r:id="rId30"/>
    <p:sldId id="1419" r:id="rId31"/>
    <p:sldId id="1420" r:id="rId32"/>
    <p:sldId id="1417" r:id="rId33"/>
    <p:sldId id="713" r:id="rId34"/>
    <p:sldId id="714" r:id="rId35"/>
    <p:sldId id="439" r:id="rId36"/>
    <p:sldId id="518" r:id="rId37"/>
    <p:sldId id="520" r:id="rId38"/>
    <p:sldId id="519" r:id="rId39"/>
    <p:sldId id="521" r:id="rId40"/>
    <p:sldId id="522" r:id="rId41"/>
    <p:sldId id="403" r:id="rId42"/>
    <p:sldId id="396" r:id="rId43"/>
    <p:sldId id="397" r:id="rId44"/>
    <p:sldId id="292" r:id="rId45"/>
    <p:sldId id="29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8C3E37-118B-8ED8-F4AF-40F41FEF1075}" name="Clinch, Elizabeth (Federal)" initials="CE(" userId="S::EClinch@doc.gov::2770b352-52cc-487e-9929-c937538a55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B1270A-D774-433B-BF24-2384E202CEE2}" v="19" dt="2022-02-28T17:04:36.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439" autoAdjust="0"/>
    <p:restoredTop sz="77525"/>
  </p:normalViewPr>
  <p:slideViewPr>
    <p:cSldViewPr snapToGrid="0">
      <p:cViewPr varScale="1">
        <p:scale>
          <a:sx n="23" d="100"/>
          <a:sy n="23" d="100"/>
        </p:scale>
        <p:origin x="40" y="492"/>
      </p:cViewPr>
      <p:guideLst/>
    </p:cSldViewPr>
  </p:slideViewPr>
  <p:notesTextViewPr>
    <p:cViewPr>
      <p:scale>
        <a:sx n="1" d="1"/>
        <a:sy n="1" d="1"/>
      </p:scale>
      <p:origin x="0" y="0"/>
    </p:cViewPr>
  </p:notesTextViewPr>
  <p:sorterViewPr>
    <p:cViewPr>
      <p:scale>
        <a:sx n="1" d="1"/>
        <a:sy n="1" d="1"/>
      </p:scale>
      <p:origin x="0" y="-6908"/>
    </p:cViewPr>
  </p:sorterViewPr>
  <p:notesViewPr>
    <p:cSldViewPr snapToGrid="0">
      <p:cViewPr varScale="1">
        <p:scale>
          <a:sx n="59" d="100"/>
          <a:sy n="59" d="100"/>
        </p:scale>
        <p:origin x="252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aoui, Mohammed (Federal)" userId="5bed9892-96e0-4297-bcae-b50e4c5afddb" providerId="ADAL" clId="{45B1270A-D774-433B-BF24-2384E202CEE2}"/>
    <pc:docChg chg="custSel addSld modSld">
      <pc:chgData name="Loraoui, Mohammed (Federal)" userId="5bed9892-96e0-4297-bcae-b50e4c5afddb" providerId="ADAL" clId="{45B1270A-D774-433B-BF24-2384E202CEE2}" dt="2022-02-28T17:04:36.090" v="40" actId="1035"/>
      <pc:docMkLst>
        <pc:docMk/>
      </pc:docMkLst>
      <pc:sldChg chg="addSp delSp modSp mod">
        <pc:chgData name="Loraoui, Mohammed (Federal)" userId="5bed9892-96e0-4297-bcae-b50e4c5afddb" providerId="ADAL" clId="{45B1270A-D774-433B-BF24-2384E202CEE2}" dt="2022-02-28T17:04:14.436" v="28" actId="12"/>
        <pc:sldMkLst>
          <pc:docMk/>
          <pc:sldMk cId="0" sldId="292"/>
        </pc:sldMkLst>
        <pc:spChg chg="mod">
          <ac:chgData name="Loraoui, Mohammed (Federal)" userId="5bed9892-96e0-4297-bcae-b50e4c5afddb" providerId="ADAL" clId="{45B1270A-D774-433B-BF24-2384E202CEE2}" dt="2022-02-28T17:04:14.436" v="28" actId="12"/>
          <ac:spMkLst>
            <pc:docMk/>
            <pc:sldMk cId="0" sldId="292"/>
            <ac:spMk id="215" creationId="{00000000-0000-0000-0000-000000000000}"/>
          </ac:spMkLst>
        </pc:spChg>
        <pc:picChg chg="add del mod">
          <ac:chgData name="Loraoui, Mohammed (Federal)" userId="5bed9892-96e0-4297-bcae-b50e4c5afddb" providerId="ADAL" clId="{45B1270A-D774-433B-BF24-2384E202CEE2}" dt="2022-02-28T17:03:47.382" v="13" actId="478"/>
          <ac:picMkLst>
            <pc:docMk/>
            <pc:sldMk cId="0" sldId="292"/>
            <ac:picMk id="4" creationId="{68B0058E-43C2-4D16-8C38-753AD4C3BE95}"/>
          </ac:picMkLst>
        </pc:picChg>
      </pc:sldChg>
      <pc:sldChg chg="modSp">
        <pc:chgData name="Loraoui, Mohammed (Federal)" userId="5bed9892-96e0-4297-bcae-b50e4c5afddb" providerId="ADAL" clId="{45B1270A-D774-433B-BF24-2384E202CEE2}" dt="2022-02-28T17:04:36.090" v="40" actId="1035"/>
        <pc:sldMkLst>
          <pc:docMk/>
          <pc:sldMk cId="0" sldId="293"/>
        </pc:sldMkLst>
        <pc:picChg chg="mod">
          <ac:chgData name="Loraoui, Mohammed (Federal)" userId="5bed9892-96e0-4297-bcae-b50e4c5afddb" providerId="ADAL" clId="{45B1270A-D774-433B-BF24-2384E202CEE2}" dt="2022-02-28T17:04:36.090" v="40" actId="1035"/>
          <ac:picMkLst>
            <pc:docMk/>
            <pc:sldMk cId="0" sldId="293"/>
            <ac:picMk id="2050" creationId="{B63BCC01-33B8-4101-A899-9432230879D1}"/>
          </ac:picMkLst>
        </pc:picChg>
      </pc:sldChg>
      <pc:sldChg chg="delSp modSp add mod">
        <pc:chgData name="Loraoui, Mohammed (Federal)" userId="5bed9892-96e0-4297-bcae-b50e4c5afddb" providerId="ADAL" clId="{45B1270A-D774-433B-BF24-2384E202CEE2}" dt="2022-02-28T17:03:06.543" v="3" actId="478"/>
        <pc:sldMkLst>
          <pc:docMk/>
          <pc:sldMk cId="1190765704" sldId="396"/>
        </pc:sldMkLst>
        <pc:spChg chg="mod">
          <ac:chgData name="Loraoui, Mohammed (Federal)" userId="5bed9892-96e0-4297-bcae-b50e4c5afddb" providerId="ADAL" clId="{45B1270A-D774-433B-BF24-2384E202CEE2}" dt="2022-02-28T17:03:01.226" v="2" actId="207"/>
          <ac:spMkLst>
            <pc:docMk/>
            <pc:sldMk cId="1190765704" sldId="396"/>
            <ac:spMk id="23" creationId="{B1DA83CF-CEE2-4AFD-AE7D-AADCEEA95256}"/>
          </ac:spMkLst>
        </pc:spChg>
        <pc:cxnChg chg="del">
          <ac:chgData name="Loraoui, Mohammed (Federal)" userId="5bed9892-96e0-4297-bcae-b50e4c5afddb" providerId="ADAL" clId="{45B1270A-D774-433B-BF24-2384E202CEE2}" dt="2022-02-28T17:03:06.543" v="3" actId="478"/>
          <ac:cxnSpMkLst>
            <pc:docMk/>
            <pc:sldMk cId="1190765704" sldId="396"/>
            <ac:cxnSpMk id="25" creationId="{BDC5BD86-C914-4C79-AE47-7585C3F67F28}"/>
          </ac:cxnSpMkLst>
        </pc:cxnChg>
      </pc:sldChg>
      <pc:sldChg chg="addSp delSp modSp add mod">
        <pc:chgData name="Loraoui, Mohammed (Federal)" userId="5bed9892-96e0-4297-bcae-b50e4c5afddb" providerId="ADAL" clId="{45B1270A-D774-433B-BF24-2384E202CEE2}" dt="2022-02-28T17:03:38.465" v="10" actId="478"/>
        <pc:sldMkLst>
          <pc:docMk/>
          <pc:sldMk cId="3448828535" sldId="397"/>
        </pc:sldMkLst>
        <pc:spChg chg="mod">
          <ac:chgData name="Loraoui, Mohammed (Federal)" userId="5bed9892-96e0-4297-bcae-b50e4c5afddb" providerId="ADAL" clId="{45B1270A-D774-433B-BF24-2384E202CEE2}" dt="2022-02-28T17:03:17.181" v="7" actId="207"/>
          <ac:spMkLst>
            <pc:docMk/>
            <pc:sldMk cId="3448828535" sldId="397"/>
            <ac:spMk id="23" creationId="{B1DA83CF-CEE2-4AFD-AE7D-AADCEEA95256}"/>
          </ac:spMkLst>
        </pc:spChg>
        <pc:picChg chg="add del mod">
          <ac:chgData name="Loraoui, Mohammed (Federal)" userId="5bed9892-96e0-4297-bcae-b50e4c5afddb" providerId="ADAL" clId="{45B1270A-D774-433B-BF24-2384E202CEE2}" dt="2022-02-28T17:03:38.465" v="10" actId="478"/>
          <ac:picMkLst>
            <pc:docMk/>
            <pc:sldMk cId="3448828535" sldId="397"/>
            <ac:picMk id="10" creationId="{68E0A8AD-15E7-4ACC-A51C-AD67C927796F}"/>
          </ac:picMkLst>
        </pc:picChg>
        <pc:cxnChg chg="del mod">
          <ac:chgData name="Loraoui, Mohammed (Federal)" userId="5bed9892-96e0-4297-bcae-b50e4c5afddb" providerId="ADAL" clId="{45B1270A-D774-433B-BF24-2384E202CEE2}" dt="2022-02-28T17:03:10.650" v="5" actId="478"/>
          <ac:cxnSpMkLst>
            <pc:docMk/>
            <pc:sldMk cId="3448828535" sldId="397"/>
            <ac:cxnSpMk id="25" creationId="{BDC5BD86-C914-4C79-AE47-7585C3F67F28}"/>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389F89-F85F-4157-9A7A-398D9038F52D}" type="doc">
      <dgm:prSet loTypeId="urn:microsoft.com/office/officeart/2005/8/layout/vList6" loCatId="process" qsTypeId="urn:microsoft.com/office/officeart/2005/8/quickstyle/simple4" qsCatId="simple" csTypeId="urn:microsoft.com/office/officeart/2005/8/colors/colorful5" csCatId="colorful" phldr="1"/>
      <dgm:spPr/>
      <dgm:t>
        <a:bodyPr/>
        <a:lstStyle/>
        <a:p>
          <a:endParaRPr lang="en-US"/>
        </a:p>
      </dgm:t>
    </dgm:pt>
    <dgm:pt modelId="{776BB3D9-B039-45FE-9B50-4B9931D3F598}">
      <dgm:prSet phldrT="[Text]"/>
      <dgm:spPr/>
      <dgm:t>
        <a:bodyPr/>
        <a:lstStyle/>
        <a:p>
          <a:r>
            <a:rPr lang="en-US" dirty="0"/>
            <a:t>91% mitigation</a:t>
          </a:r>
        </a:p>
      </dgm:t>
    </dgm:pt>
    <dgm:pt modelId="{03C2A8B8-B46F-4A10-BBA2-FC89CDE92A21}" type="parTrans" cxnId="{D6863EA7-AD8D-4177-A33E-AF072356C721}">
      <dgm:prSet/>
      <dgm:spPr/>
      <dgm:t>
        <a:bodyPr/>
        <a:lstStyle/>
        <a:p>
          <a:endParaRPr lang="en-US"/>
        </a:p>
      </dgm:t>
    </dgm:pt>
    <dgm:pt modelId="{7375A7B6-00A4-4266-92C7-A0925A0D8DC7}" type="sibTrans" cxnId="{D6863EA7-AD8D-4177-A33E-AF072356C721}">
      <dgm:prSet/>
      <dgm:spPr/>
      <dgm:t>
        <a:bodyPr/>
        <a:lstStyle/>
        <a:p>
          <a:endParaRPr lang="en-US"/>
        </a:p>
      </dgm:t>
    </dgm:pt>
    <dgm:pt modelId="{3A2389B5-84AD-4196-87DD-975054E9AE22}">
      <dgm:prSet phldrT="[Text]"/>
      <dgm:spPr/>
      <dgm:t>
        <a:bodyPr/>
        <a:lstStyle/>
        <a:p>
          <a:r>
            <a:rPr lang="en-US" dirty="0"/>
            <a:t>Renewable energy generation</a:t>
          </a:r>
        </a:p>
      </dgm:t>
    </dgm:pt>
    <dgm:pt modelId="{15D4FE1B-2A09-48A3-9B49-6E6CBD459237}" type="parTrans" cxnId="{D79C4BEE-AD52-4614-A11D-36A7A7E3CA72}">
      <dgm:prSet/>
      <dgm:spPr/>
      <dgm:t>
        <a:bodyPr/>
        <a:lstStyle/>
        <a:p>
          <a:endParaRPr lang="en-US"/>
        </a:p>
      </dgm:t>
    </dgm:pt>
    <dgm:pt modelId="{F7F903BE-B01C-4310-B5C6-676A179B822E}" type="sibTrans" cxnId="{D79C4BEE-AD52-4614-A11D-36A7A7E3CA72}">
      <dgm:prSet/>
      <dgm:spPr/>
      <dgm:t>
        <a:bodyPr/>
        <a:lstStyle/>
        <a:p>
          <a:endParaRPr lang="en-US"/>
        </a:p>
      </dgm:t>
    </dgm:pt>
    <dgm:pt modelId="{0DD1D236-085D-4B13-B27F-F9C40145F1EA}">
      <dgm:prSet phldrT="[Text]"/>
      <dgm:spPr/>
      <dgm:t>
        <a:bodyPr/>
        <a:lstStyle/>
        <a:p>
          <a:r>
            <a:rPr lang="en-US" dirty="0"/>
            <a:t>7% adaptation</a:t>
          </a:r>
        </a:p>
      </dgm:t>
    </dgm:pt>
    <dgm:pt modelId="{0E79849C-6EA4-44E6-A760-AEF344F2DDBE}" type="parTrans" cxnId="{C9591713-D811-45D6-8645-1503AFEE1A97}">
      <dgm:prSet/>
      <dgm:spPr/>
      <dgm:t>
        <a:bodyPr/>
        <a:lstStyle/>
        <a:p>
          <a:endParaRPr lang="en-US"/>
        </a:p>
      </dgm:t>
    </dgm:pt>
    <dgm:pt modelId="{79F833EE-AF67-415A-B891-E7E393F881A4}" type="sibTrans" cxnId="{C9591713-D811-45D6-8645-1503AFEE1A97}">
      <dgm:prSet/>
      <dgm:spPr/>
      <dgm:t>
        <a:bodyPr/>
        <a:lstStyle/>
        <a:p>
          <a:endParaRPr lang="en-US"/>
        </a:p>
      </dgm:t>
    </dgm:pt>
    <dgm:pt modelId="{7B67D0CC-E6A2-439F-AC20-88557F9C073C}">
      <dgm:prSet phldrT="[Text]"/>
      <dgm:spPr/>
      <dgm:t>
        <a:bodyPr/>
        <a:lstStyle/>
        <a:p>
          <a:r>
            <a:rPr lang="en-US" dirty="0"/>
            <a:t>Water supply management</a:t>
          </a:r>
        </a:p>
      </dgm:t>
    </dgm:pt>
    <dgm:pt modelId="{36C5D22B-A03A-46B7-A64B-53163552B12E}" type="parTrans" cxnId="{DB957D0C-E806-48DC-867F-6B0ED7232EFC}">
      <dgm:prSet/>
      <dgm:spPr/>
      <dgm:t>
        <a:bodyPr/>
        <a:lstStyle/>
        <a:p>
          <a:endParaRPr lang="en-US"/>
        </a:p>
      </dgm:t>
    </dgm:pt>
    <dgm:pt modelId="{5A870C6B-1F0A-4AFD-9D34-9A435B282B52}" type="sibTrans" cxnId="{DB957D0C-E806-48DC-867F-6B0ED7232EFC}">
      <dgm:prSet/>
      <dgm:spPr/>
      <dgm:t>
        <a:bodyPr/>
        <a:lstStyle/>
        <a:p>
          <a:endParaRPr lang="en-US"/>
        </a:p>
      </dgm:t>
    </dgm:pt>
    <dgm:pt modelId="{584FAE95-4F9F-467F-9539-C059D1273D66}">
      <dgm:prSet phldrT="[Text]"/>
      <dgm:spPr/>
      <dgm:t>
        <a:bodyPr/>
        <a:lstStyle/>
        <a:p>
          <a:r>
            <a:rPr lang="en-US" dirty="0"/>
            <a:t>Climate-resilient infrastructure</a:t>
          </a:r>
        </a:p>
      </dgm:t>
    </dgm:pt>
    <dgm:pt modelId="{FA57A9C6-75DD-468E-B260-896926B67B77}" type="parTrans" cxnId="{928FB059-A1E2-47C1-8355-476407D1E66D}">
      <dgm:prSet/>
      <dgm:spPr/>
      <dgm:t>
        <a:bodyPr/>
        <a:lstStyle/>
        <a:p>
          <a:endParaRPr lang="en-US"/>
        </a:p>
      </dgm:t>
    </dgm:pt>
    <dgm:pt modelId="{48C21A52-5426-4C23-8B9A-F9AD457D3533}" type="sibTrans" cxnId="{928FB059-A1E2-47C1-8355-476407D1E66D}">
      <dgm:prSet/>
      <dgm:spPr/>
      <dgm:t>
        <a:bodyPr/>
        <a:lstStyle/>
        <a:p>
          <a:endParaRPr lang="en-US"/>
        </a:p>
      </dgm:t>
    </dgm:pt>
    <dgm:pt modelId="{F0A73318-D2D7-463A-8512-A85BBCD150C8}">
      <dgm:prSet phldrT="[Text]"/>
      <dgm:spPr/>
      <dgm:t>
        <a:bodyPr/>
        <a:lstStyle/>
        <a:p>
          <a:r>
            <a:rPr lang="en-US" dirty="0"/>
            <a:t>Coastal protection</a:t>
          </a:r>
        </a:p>
      </dgm:t>
    </dgm:pt>
    <dgm:pt modelId="{87CE689E-7CFC-4448-8FDB-4F74D4425814}" type="parTrans" cxnId="{27522D4D-C5BD-4E33-98BB-410710014972}">
      <dgm:prSet/>
      <dgm:spPr/>
      <dgm:t>
        <a:bodyPr/>
        <a:lstStyle/>
        <a:p>
          <a:endParaRPr lang="en-US"/>
        </a:p>
      </dgm:t>
    </dgm:pt>
    <dgm:pt modelId="{9560C3F2-2776-44B3-819D-FA5BA54EE0E6}" type="sibTrans" cxnId="{27522D4D-C5BD-4E33-98BB-410710014972}">
      <dgm:prSet/>
      <dgm:spPr/>
      <dgm:t>
        <a:bodyPr/>
        <a:lstStyle/>
        <a:p>
          <a:endParaRPr lang="en-US"/>
        </a:p>
      </dgm:t>
    </dgm:pt>
    <dgm:pt modelId="{DED1FE97-668F-4D3B-A1C9-A080981C3C5D}">
      <dgm:prSet phldrT="[Text]"/>
      <dgm:spPr/>
      <dgm:t>
        <a:bodyPr/>
        <a:lstStyle/>
        <a:p>
          <a:r>
            <a:rPr lang="en-US" dirty="0"/>
            <a:t>Disaster risk reduction</a:t>
          </a:r>
        </a:p>
      </dgm:t>
    </dgm:pt>
    <dgm:pt modelId="{7225D2AE-C078-414B-8862-9FD8630DD04D}" type="parTrans" cxnId="{51E85F26-79F2-4F51-992F-BC83E353AFD2}">
      <dgm:prSet/>
      <dgm:spPr/>
      <dgm:t>
        <a:bodyPr/>
        <a:lstStyle/>
        <a:p>
          <a:endParaRPr lang="en-US"/>
        </a:p>
      </dgm:t>
    </dgm:pt>
    <dgm:pt modelId="{7F1C7E19-003E-4099-8BFB-07614884DB7D}" type="sibTrans" cxnId="{51E85F26-79F2-4F51-992F-BC83E353AFD2}">
      <dgm:prSet/>
      <dgm:spPr/>
      <dgm:t>
        <a:bodyPr/>
        <a:lstStyle/>
        <a:p>
          <a:endParaRPr lang="en-US"/>
        </a:p>
      </dgm:t>
    </dgm:pt>
    <dgm:pt modelId="{84BC6B88-A155-4517-A69A-0735C1F71744}">
      <dgm:prSet phldrT="[Text]"/>
      <dgm:spPr/>
      <dgm:t>
        <a:bodyPr/>
        <a:lstStyle/>
        <a:p>
          <a:r>
            <a:rPr lang="en-US" dirty="0"/>
            <a:t>AFOLU &amp; natural resource management</a:t>
          </a:r>
        </a:p>
      </dgm:t>
    </dgm:pt>
    <dgm:pt modelId="{539C6B5B-D508-4D17-B834-683496C20E47}" type="parTrans" cxnId="{FFAD2288-46D6-48AB-B9D0-EB646443C94E}">
      <dgm:prSet/>
      <dgm:spPr/>
      <dgm:t>
        <a:bodyPr/>
        <a:lstStyle/>
        <a:p>
          <a:endParaRPr lang="en-US"/>
        </a:p>
      </dgm:t>
    </dgm:pt>
    <dgm:pt modelId="{2AB3BA47-791B-4233-A379-1F500F791297}" type="sibTrans" cxnId="{FFAD2288-46D6-48AB-B9D0-EB646443C94E}">
      <dgm:prSet/>
      <dgm:spPr/>
      <dgm:t>
        <a:bodyPr/>
        <a:lstStyle/>
        <a:p>
          <a:endParaRPr lang="en-US"/>
        </a:p>
      </dgm:t>
    </dgm:pt>
    <dgm:pt modelId="{CC2D868C-4ACF-40BA-BA18-2383A9DA1ACE}">
      <dgm:prSet phldrT="[Text]"/>
      <dgm:spPr/>
      <dgm:t>
        <a:bodyPr/>
        <a:lstStyle/>
        <a:p>
          <a:r>
            <a:rPr lang="en-US" dirty="0"/>
            <a:t>AFOLU &amp; livestock management</a:t>
          </a:r>
        </a:p>
      </dgm:t>
    </dgm:pt>
    <dgm:pt modelId="{6A4F14F8-A3DA-4280-991B-CB10D27B2677}" type="sibTrans" cxnId="{21364F55-4B6C-4083-8C5C-1347C140CE21}">
      <dgm:prSet/>
      <dgm:spPr/>
      <dgm:t>
        <a:bodyPr/>
        <a:lstStyle/>
        <a:p>
          <a:endParaRPr lang="en-US"/>
        </a:p>
      </dgm:t>
    </dgm:pt>
    <dgm:pt modelId="{D261A637-B08E-42B5-9D60-5A93F7C5D483}" type="parTrans" cxnId="{21364F55-4B6C-4083-8C5C-1347C140CE21}">
      <dgm:prSet/>
      <dgm:spPr/>
      <dgm:t>
        <a:bodyPr/>
        <a:lstStyle/>
        <a:p>
          <a:endParaRPr lang="en-US"/>
        </a:p>
      </dgm:t>
    </dgm:pt>
    <dgm:pt modelId="{63F476C3-2BC7-4FE8-9C5A-07BA55743A1A}">
      <dgm:prSet phldrT="[Text]"/>
      <dgm:spPr/>
      <dgm:t>
        <a:bodyPr/>
        <a:lstStyle/>
        <a:p>
          <a:r>
            <a:rPr lang="en-US" dirty="0"/>
            <a:t>Sustainable transport</a:t>
          </a:r>
        </a:p>
      </dgm:t>
    </dgm:pt>
    <dgm:pt modelId="{2234C1CF-71B0-49E1-89C4-E0F5C8200B0D}" type="sibTrans" cxnId="{E304A93A-A632-401E-9817-5A4AB38A1B10}">
      <dgm:prSet/>
      <dgm:spPr/>
      <dgm:t>
        <a:bodyPr/>
        <a:lstStyle/>
        <a:p>
          <a:endParaRPr lang="en-US"/>
        </a:p>
      </dgm:t>
    </dgm:pt>
    <dgm:pt modelId="{8AFE91A0-8F6D-440F-9D5F-B19EAE7B10E9}" type="parTrans" cxnId="{E304A93A-A632-401E-9817-5A4AB38A1B10}">
      <dgm:prSet/>
      <dgm:spPr/>
      <dgm:t>
        <a:bodyPr/>
        <a:lstStyle/>
        <a:p>
          <a:endParaRPr lang="en-US"/>
        </a:p>
      </dgm:t>
    </dgm:pt>
    <dgm:pt modelId="{F8AD3EC2-33E2-4EFF-9BEF-2DA65690E5A1}">
      <dgm:prSet phldrT="[Text]"/>
      <dgm:spPr/>
      <dgm:t>
        <a:bodyPr/>
        <a:lstStyle/>
        <a:p>
          <a:r>
            <a:rPr lang="en-US" dirty="0"/>
            <a:t>Energy efficiency in industry and buildings</a:t>
          </a:r>
        </a:p>
      </dgm:t>
    </dgm:pt>
    <dgm:pt modelId="{696D8BFD-7E27-422F-878A-909EEFC4933F}" type="sibTrans" cxnId="{AE209D4A-8C6D-40FB-9EC6-BCECD01FCAAF}">
      <dgm:prSet/>
      <dgm:spPr/>
      <dgm:t>
        <a:bodyPr/>
        <a:lstStyle/>
        <a:p>
          <a:endParaRPr lang="en-US"/>
        </a:p>
      </dgm:t>
    </dgm:pt>
    <dgm:pt modelId="{68733555-10C2-4606-AACB-FF2CFA8F9B0E}" type="parTrans" cxnId="{AE209D4A-8C6D-40FB-9EC6-BCECD01FCAAF}">
      <dgm:prSet/>
      <dgm:spPr/>
      <dgm:t>
        <a:bodyPr/>
        <a:lstStyle/>
        <a:p>
          <a:endParaRPr lang="en-US"/>
        </a:p>
      </dgm:t>
    </dgm:pt>
    <dgm:pt modelId="{AFB0F4FC-0236-441C-A41A-9F705C71298F}" type="pres">
      <dgm:prSet presAssocID="{C4389F89-F85F-4157-9A7A-398D9038F52D}" presName="Name0" presStyleCnt="0">
        <dgm:presLayoutVars>
          <dgm:dir/>
          <dgm:animLvl val="lvl"/>
          <dgm:resizeHandles/>
        </dgm:presLayoutVars>
      </dgm:prSet>
      <dgm:spPr/>
    </dgm:pt>
    <dgm:pt modelId="{49A016E6-8CD8-469C-A708-648F64282148}" type="pres">
      <dgm:prSet presAssocID="{776BB3D9-B039-45FE-9B50-4B9931D3F598}" presName="linNode" presStyleCnt="0"/>
      <dgm:spPr/>
    </dgm:pt>
    <dgm:pt modelId="{A0DF38B5-97EE-4E03-AE55-73140C562E46}" type="pres">
      <dgm:prSet presAssocID="{776BB3D9-B039-45FE-9B50-4B9931D3F598}" presName="parentShp" presStyleLbl="node1" presStyleIdx="0" presStyleCnt="2">
        <dgm:presLayoutVars>
          <dgm:bulletEnabled val="1"/>
        </dgm:presLayoutVars>
      </dgm:prSet>
      <dgm:spPr/>
    </dgm:pt>
    <dgm:pt modelId="{AEC550CF-5195-41A1-B83F-22F6D3513049}" type="pres">
      <dgm:prSet presAssocID="{776BB3D9-B039-45FE-9B50-4B9931D3F598}" presName="childShp" presStyleLbl="bgAccFollowNode1" presStyleIdx="0" presStyleCnt="2">
        <dgm:presLayoutVars>
          <dgm:bulletEnabled val="1"/>
        </dgm:presLayoutVars>
      </dgm:prSet>
      <dgm:spPr/>
    </dgm:pt>
    <dgm:pt modelId="{AD224432-A5B5-451F-BB06-227CA8106F89}" type="pres">
      <dgm:prSet presAssocID="{7375A7B6-00A4-4266-92C7-A0925A0D8DC7}" presName="spacing" presStyleCnt="0"/>
      <dgm:spPr/>
    </dgm:pt>
    <dgm:pt modelId="{2CE3A595-B0CE-408E-995D-C7B028260321}" type="pres">
      <dgm:prSet presAssocID="{0DD1D236-085D-4B13-B27F-F9C40145F1EA}" presName="linNode" presStyleCnt="0"/>
      <dgm:spPr/>
    </dgm:pt>
    <dgm:pt modelId="{D8EC4695-1258-462A-9BF8-9D22E64EE597}" type="pres">
      <dgm:prSet presAssocID="{0DD1D236-085D-4B13-B27F-F9C40145F1EA}" presName="parentShp" presStyleLbl="node1" presStyleIdx="1" presStyleCnt="2">
        <dgm:presLayoutVars>
          <dgm:bulletEnabled val="1"/>
        </dgm:presLayoutVars>
      </dgm:prSet>
      <dgm:spPr/>
    </dgm:pt>
    <dgm:pt modelId="{C4479CA5-7FDC-4E85-9B6B-7816D112B624}" type="pres">
      <dgm:prSet presAssocID="{0DD1D236-085D-4B13-B27F-F9C40145F1EA}" presName="childShp" presStyleLbl="bgAccFollowNode1" presStyleIdx="1" presStyleCnt="2">
        <dgm:presLayoutVars>
          <dgm:bulletEnabled val="1"/>
        </dgm:presLayoutVars>
      </dgm:prSet>
      <dgm:spPr/>
    </dgm:pt>
  </dgm:ptLst>
  <dgm:cxnLst>
    <dgm:cxn modelId="{DB957D0C-E806-48DC-867F-6B0ED7232EFC}" srcId="{0DD1D236-085D-4B13-B27F-F9C40145F1EA}" destId="{7B67D0CC-E6A2-439F-AC20-88557F9C073C}" srcOrd="0" destOrd="0" parTransId="{36C5D22B-A03A-46B7-A64B-53163552B12E}" sibTransId="{5A870C6B-1F0A-4AFD-9D34-9A435B282B52}"/>
    <dgm:cxn modelId="{C9591713-D811-45D6-8645-1503AFEE1A97}" srcId="{C4389F89-F85F-4157-9A7A-398D9038F52D}" destId="{0DD1D236-085D-4B13-B27F-F9C40145F1EA}" srcOrd="1" destOrd="0" parTransId="{0E79849C-6EA4-44E6-A760-AEF344F2DDBE}" sibTransId="{79F833EE-AF67-415A-B891-E7E393F881A4}"/>
    <dgm:cxn modelId="{56213014-52DF-4402-923F-24A00CA2B39D}" type="presOf" srcId="{7B67D0CC-E6A2-439F-AC20-88557F9C073C}" destId="{C4479CA5-7FDC-4E85-9B6B-7816D112B624}" srcOrd="0" destOrd="0" presId="urn:microsoft.com/office/officeart/2005/8/layout/vList6"/>
    <dgm:cxn modelId="{1B842016-6772-4AE2-8DCB-CA5F58243D33}" type="presOf" srcId="{F0A73318-D2D7-463A-8512-A85BBCD150C8}" destId="{C4479CA5-7FDC-4E85-9B6B-7816D112B624}" srcOrd="0" destOrd="2" presId="urn:microsoft.com/office/officeart/2005/8/layout/vList6"/>
    <dgm:cxn modelId="{51E85F26-79F2-4F51-992F-BC83E353AFD2}" srcId="{0DD1D236-085D-4B13-B27F-F9C40145F1EA}" destId="{DED1FE97-668F-4D3B-A1C9-A080981C3C5D}" srcOrd="3" destOrd="0" parTransId="{7225D2AE-C078-414B-8862-9FD8630DD04D}" sibTransId="{7F1C7E19-003E-4099-8BFB-07614884DB7D}"/>
    <dgm:cxn modelId="{E304A93A-A632-401E-9817-5A4AB38A1B10}" srcId="{776BB3D9-B039-45FE-9B50-4B9931D3F598}" destId="{63F476C3-2BC7-4FE8-9C5A-07BA55743A1A}" srcOrd="2" destOrd="0" parTransId="{8AFE91A0-8F6D-440F-9D5F-B19EAE7B10E9}" sibTransId="{2234C1CF-71B0-49E1-89C4-E0F5C8200B0D}"/>
    <dgm:cxn modelId="{AE209D4A-8C6D-40FB-9EC6-BCECD01FCAAF}" srcId="{776BB3D9-B039-45FE-9B50-4B9931D3F598}" destId="{F8AD3EC2-33E2-4EFF-9BEF-2DA65690E5A1}" srcOrd="1" destOrd="0" parTransId="{68733555-10C2-4606-AACB-FF2CFA8F9B0E}" sibTransId="{696D8BFD-7E27-422F-878A-909EEFC4933F}"/>
    <dgm:cxn modelId="{27522D4D-C5BD-4E33-98BB-410710014972}" srcId="{0DD1D236-085D-4B13-B27F-F9C40145F1EA}" destId="{F0A73318-D2D7-463A-8512-A85BBCD150C8}" srcOrd="2" destOrd="0" parTransId="{87CE689E-7CFC-4448-8FDB-4F74D4425814}" sibTransId="{9560C3F2-2776-44B3-819D-FA5BA54EE0E6}"/>
    <dgm:cxn modelId="{D0F79A70-1449-4DD2-A56C-A0CC4AEA8BC6}" type="presOf" srcId="{CC2D868C-4ACF-40BA-BA18-2383A9DA1ACE}" destId="{AEC550CF-5195-41A1-B83F-22F6D3513049}" srcOrd="0" destOrd="3" presId="urn:microsoft.com/office/officeart/2005/8/layout/vList6"/>
    <dgm:cxn modelId="{21364F55-4B6C-4083-8C5C-1347C140CE21}" srcId="{776BB3D9-B039-45FE-9B50-4B9931D3F598}" destId="{CC2D868C-4ACF-40BA-BA18-2383A9DA1ACE}" srcOrd="3" destOrd="0" parTransId="{D261A637-B08E-42B5-9D60-5A93F7C5D483}" sibTransId="{6A4F14F8-A3DA-4280-991B-CB10D27B2677}"/>
    <dgm:cxn modelId="{928FB059-A1E2-47C1-8355-476407D1E66D}" srcId="{0DD1D236-085D-4B13-B27F-F9C40145F1EA}" destId="{584FAE95-4F9F-467F-9539-C059D1273D66}" srcOrd="1" destOrd="0" parTransId="{FA57A9C6-75DD-468E-B260-896926B67B77}" sibTransId="{48C21A52-5426-4C23-8B9A-F9AD457D3533}"/>
    <dgm:cxn modelId="{FFAD2288-46D6-48AB-B9D0-EB646443C94E}" srcId="{0DD1D236-085D-4B13-B27F-F9C40145F1EA}" destId="{84BC6B88-A155-4517-A69A-0735C1F71744}" srcOrd="4" destOrd="0" parTransId="{539C6B5B-D508-4D17-B834-683496C20E47}" sibTransId="{2AB3BA47-791B-4233-A379-1F500F791297}"/>
    <dgm:cxn modelId="{49165988-EAAA-4E79-9A36-E19CBD16417C}" type="presOf" srcId="{776BB3D9-B039-45FE-9B50-4B9931D3F598}" destId="{A0DF38B5-97EE-4E03-AE55-73140C562E46}" srcOrd="0" destOrd="0" presId="urn:microsoft.com/office/officeart/2005/8/layout/vList6"/>
    <dgm:cxn modelId="{7C30359C-A574-4992-BED6-F6CE0EC002D1}" type="presOf" srcId="{84BC6B88-A155-4517-A69A-0735C1F71744}" destId="{C4479CA5-7FDC-4E85-9B6B-7816D112B624}" srcOrd="0" destOrd="4" presId="urn:microsoft.com/office/officeart/2005/8/layout/vList6"/>
    <dgm:cxn modelId="{D6863EA7-AD8D-4177-A33E-AF072356C721}" srcId="{C4389F89-F85F-4157-9A7A-398D9038F52D}" destId="{776BB3D9-B039-45FE-9B50-4B9931D3F598}" srcOrd="0" destOrd="0" parTransId="{03C2A8B8-B46F-4A10-BBA2-FC89CDE92A21}" sibTransId="{7375A7B6-00A4-4266-92C7-A0925A0D8DC7}"/>
    <dgm:cxn modelId="{F923ACA7-E001-4608-9ADE-470F4EDC30C8}" type="presOf" srcId="{3A2389B5-84AD-4196-87DD-975054E9AE22}" destId="{AEC550CF-5195-41A1-B83F-22F6D3513049}" srcOrd="0" destOrd="0" presId="urn:microsoft.com/office/officeart/2005/8/layout/vList6"/>
    <dgm:cxn modelId="{FC2B20C2-F2D5-464B-B691-697231296D6F}" type="presOf" srcId="{0DD1D236-085D-4B13-B27F-F9C40145F1EA}" destId="{D8EC4695-1258-462A-9BF8-9D22E64EE597}" srcOrd="0" destOrd="0" presId="urn:microsoft.com/office/officeart/2005/8/layout/vList6"/>
    <dgm:cxn modelId="{273AA0C7-3467-4F77-9B45-6E3C54D43002}" type="presOf" srcId="{DED1FE97-668F-4D3B-A1C9-A080981C3C5D}" destId="{C4479CA5-7FDC-4E85-9B6B-7816D112B624}" srcOrd="0" destOrd="3" presId="urn:microsoft.com/office/officeart/2005/8/layout/vList6"/>
    <dgm:cxn modelId="{B57247DD-51B8-4440-8303-742C9CF49BAC}" type="presOf" srcId="{C4389F89-F85F-4157-9A7A-398D9038F52D}" destId="{AFB0F4FC-0236-441C-A41A-9F705C71298F}" srcOrd="0" destOrd="0" presId="urn:microsoft.com/office/officeart/2005/8/layout/vList6"/>
    <dgm:cxn modelId="{0EFA7CE0-2DB2-4F24-A81A-8DE88889D6A7}" type="presOf" srcId="{F8AD3EC2-33E2-4EFF-9BEF-2DA65690E5A1}" destId="{AEC550CF-5195-41A1-B83F-22F6D3513049}" srcOrd="0" destOrd="1" presId="urn:microsoft.com/office/officeart/2005/8/layout/vList6"/>
    <dgm:cxn modelId="{4B09D8E2-9190-40F1-B977-2317AD3FD315}" type="presOf" srcId="{584FAE95-4F9F-467F-9539-C059D1273D66}" destId="{C4479CA5-7FDC-4E85-9B6B-7816D112B624}" srcOrd="0" destOrd="1" presId="urn:microsoft.com/office/officeart/2005/8/layout/vList6"/>
    <dgm:cxn modelId="{E48FF3EB-5D47-4968-BB93-0AF4331C7653}" type="presOf" srcId="{63F476C3-2BC7-4FE8-9C5A-07BA55743A1A}" destId="{AEC550CF-5195-41A1-B83F-22F6D3513049}" srcOrd="0" destOrd="2" presId="urn:microsoft.com/office/officeart/2005/8/layout/vList6"/>
    <dgm:cxn modelId="{D79C4BEE-AD52-4614-A11D-36A7A7E3CA72}" srcId="{776BB3D9-B039-45FE-9B50-4B9931D3F598}" destId="{3A2389B5-84AD-4196-87DD-975054E9AE22}" srcOrd="0" destOrd="0" parTransId="{15D4FE1B-2A09-48A3-9B49-6E6CBD459237}" sibTransId="{F7F903BE-B01C-4310-B5C6-676A179B822E}"/>
    <dgm:cxn modelId="{96132CBC-E84B-4FA3-AAB0-EA92F4C835F9}" type="presParOf" srcId="{AFB0F4FC-0236-441C-A41A-9F705C71298F}" destId="{49A016E6-8CD8-469C-A708-648F64282148}" srcOrd="0" destOrd="0" presId="urn:microsoft.com/office/officeart/2005/8/layout/vList6"/>
    <dgm:cxn modelId="{D97A6E2B-C4B2-490C-9B74-A380221FF3FA}" type="presParOf" srcId="{49A016E6-8CD8-469C-A708-648F64282148}" destId="{A0DF38B5-97EE-4E03-AE55-73140C562E46}" srcOrd="0" destOrd="0" presId="urn:microsoft.com/office/officeart/2005/8/layout/vList6"/>
    <dgm:cxn modelId="{2FD8D63B-16EE-4132-9597-55122CBC18EB}" type="presParOf" srcId="{49A016E6-8CD8-469C-A708-648F64282148}" destId="{AEC550CF-5195-41A1-B83F-22F6D3513049}" srcOrd="1" destOrd="0" presId="urn:microsoft.com/office/officeart/2005/8/layout/vList6"/>
    <dgm:cxn modelId="{DEC34F17-D5E7-44F4-BAFA-8A34450BF17F}" type="presParOf" srcId="{AFB0F4FC-0236-441C-A41A-9F705C71298F}" destId="{AD224432-A5B5-451F-BB06-227CA8106F89}" srcOrd="1" destOrd="0" presId="urn:microsoft.com/office/officeart/2005/8/layout/vList6"/>
    <dgm:cxn modelId="{9E101901-035A-450E-A37A-8A5A4EC25D57}" type="presParOf" srcId="{AFB0F4FC-0236-441C-A41A-9F705C71298F}" destId="{2CE3A595-B0CE-408E-995D-C7B028260321}" srcOrd="2" destOrd="0" presId="urn:microsoft.com/office/officeart/2005/8/layout/vList6"/>
    <dgm:cxn modelId="{5529B866-EB9D-4E47-87F5-CA901C1C4542}" type="presParOf" srcId="{2CE3A595-B0CE-408E-995D-C7B028260321}" destId="{D8EC4695-1258-462A-9BF8-9D22E64EE597}" srcOrd="0" destOrd="0" presId="urn:microsoft.com/office/officeart/2005/8/layout/vList6"/>
    <dgm:cxn modelId="{A0F2CD73-C827-43DA-AE6F-71AC848BCCC7}" type="presParOf" srcId="{2CE3A595-B0CE-408E-995D-C7B028260321}" destId="{C4479CA5-7FDC-4E85-9B6B-7816D112B62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550CF-5195-41A1-B83F-22F6D3513049}">
      <dsp:nvSpPr>
        <dsp:cNvPr id="0" name=""/>
        <dsp:cNvSpPr/>
      </dsp:nvSpPr>
      <dsp:spPr>
        <a:xfrm>
          <a:off x="3368040" y="504"/>
          <a:ext cx="5052060" cy="1967011"/>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Renewable energy generation</a:t>
          </a:r>
        </a:p>
        <a:p>
          <a:pPr marL="171450" lvl="1" indent="-171450" algn="l" defTabSz="800100">
            <a:lnSpc>
              <a:spcPct val="90000"/>
            </a:lnSpc>
            <a:spcBef>
              <a:spcPct val="0"/>
            </a:spcBef>
            <a:spcAft>
              <a:spcPct val="15000"/>
            </a:spcAft>
            <a:buChar char="•"/>
          </a:pPr>
          <a:r>
            <a:rPr lang="en-US" sz="1800" kern="1200" dirty="0"/>
            <a:t>Energy efficiency in industry and buildings</a:t>
          </a:r>
        </a:p>
        <a:p>
          <a:pPr marL="171450" lvl="1" indent="-171450" algn="l" defTabSz="800100">
            <a:lnSpc>
              <a:spcPct val="90000"/>
            </a:lnSpc>
            <a:spcBef>
              <a:spcPct val="0"/>
            </a:spcBef>
            <a:spcAft>
              <a:spcPct val="15000"/>
            </a:spcAft>
            <a:buChar char="•"/>
          </a:pPr>
          <a:r>
            <a:rPr lang="en-US" sz="1800" kern="1200" dirty="0"/>
            <a:t>Sustainable transport</a:t>
          </a:r>
        </a:p>
        <a:p>
          <a:pPr marL="171450" lvl="1" indent="-171450" algn="l" defTabSz="800100">
            <a:lnSpc>
              <a:spcPct val="90000"/>
            </a:lnSpc>
            <a:spcBef>
              <a:spcPct val="0"/>
            </a:spcBef>
            <a:spcAft>
              <a:spcPct val="15000"/>
            </a:spcAft>
            <a:buChar char="•"/>
          </a:pPr>
          <a:r>
            <a:rPr lang="en-US" sz="1800" kern="1200" dirty="0"/>
            <a:t>AFOLU &amp; livestock management</a:t>
          </a:r>
        </a:p>
      </dsp:txBody>
      <dsp:txXfrm>
        <a:off x="3368040" y="246380"/>
        <a:ext cx="4314431" cy="1475259"/>
      </dsp:txXfrm>
    </dsp:sp>
    <dsp:sp modelId="{A0DF38B5-97EE-4E03-AE55-73140C562E46}">
      <dsp:nvSpPr>
        <dsp:cNvPr id="0" name=""/>
        <dsp:cNvSpPr/>
      </dsp:nvSpPr>
      <dsp:spPr>
        <a:xfrm>
          <a:off x="0" y="504"/>
          <a:ext cx="3368040" cy="196701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t>91% mitigation</a:t>
          </a:r>
        </a:p>
      </dsp:txBody>
      <dsp:txXfrm>
        <a:off x="96022" y="96526"/>
        <a:ext cx="3175996" cy="1774967"/>
      </dsp:txXfrm>
    </dsp:sp>
    <dsp:sp modelId="{C4479CA5-7FDC-4E85-9B6B-7816D112B624}">
      <dsp:nvSpPr>
        <dsp:cNvPr id="0" name=""/>
        <dsp:cNvSpPr/>
      </dsp:nvSpPr>
      <dsp:spPr>
        <a:xfrm>
          <a:off x="3368040" y="2164217"/>
          <a:ext cx="5052060" cy="1967011"/>
        </a:xfrm>
        <a:prstGeom prst="rightArrow">
          <a:avLst>
            <a:gd name="adj1" fmla="val 75000"/>
            <a:gd name="adj2" fmla="val 50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Water supply management</a:t>
          </a:r>
        </a:p>
        <a:p>
          <a:pPr marL="171450" lvl="1" indent="-171450" algn="l" defTabSz="800100">
            <a:lnSpc>
              <a:spcPct val="90000"/>
            </a:lnSpc>
            <a:spcBef>
              <a:spcPct val="0"/>
            </a:spcBef>
            <a:spcAft>
              <a:spcPct val="15000"/>
            </a:spcAft>
            <a:buChar char="•"/>
          </a:pPr>
          <a:r>
            <a:rPr lang="en-US" sz="1800" kern="1200" dirty="0"/>
            <a:t>Climate-resilient infrastructure</a:t>
          </a:r>
        </a:p>
        <a:p>
          <a:pPr marL="171450" lvl="1" indent="-171450" algn="l" defTabSz="800100">
            <a:lnSpc>
              <a:spcPct val="90000"/>
            </a:lnSpc>
            <a:spcBef>
              <a:spcPct val="0"/>
            </a:spcBef>
            <a:spcAft>
              <a:spcPct val="15000"/>
            </a:spcAft>
            <a:buChar char="•"/>
          </a:pPr>
          <a:r>
            <a:rPr lang="en-US" sz="1800" kern="1200" dirty="0"/>
            <a:t>Coastal protection</a:t>
          </a:r>
        </a:p>
        <a:p>
          <a:pPr marL="171450" lvl="1" indent="-171450" algn="l" defTabSz="800100">
            <a:lnSpc>
              <a:spcPct val="90000"/>
            </a:lnSpc>
            <a:spcBef>
              <a:spcPct val="0"/>
            </a:spcBef>
            <a:spcAft>
              <a:spcPct val="15000"/>
            </a:spcAft>
            <a:buChar char="•"/>
          </a:pPr>
          <a:r>
            <a:rPr lang="en-US" sz="1800" kern="1200" dirty="0"/>
            <a:t>Disaster risk reduction</a:t>
          </a:r>
        </a:p>
        <a:p>
          <a:pPr marL="171450" lvl="1" indent="-171450" algn="l" defTabSz="800100">
            <a:lnSpc>
              <a:spcPct val="90000"/>
            </a:lnSpc>
            <a:spcBef>
              <a:spcPct val="0"/>
            </a:spcBef>
            <a:spcAft>
              <a:spcPct val="15000"/>
            </a:spcAft>
            <a:buChar char="•"/>
          </a:pPr>
          <a:r>
            <a:rPr lang="en-US" sz="1800" kern="1200" dirty="0"/>
            <a:t>AFOLU &amp; natural resource management</a:t>
          </a:r>
        </a:p>
      </dsp:txBody>
      <dsp:txXfrm>
        <a:off x="3368040" y="2410093"/>
        <a:ext cx="4314431" cy="1475259"/>
      </dsp:txXfrm>
    </dsp:sp>
    <dsp:sp modelId="{D8EC4695-1258-462A-9BF8-9D22E64EE597}">
      <dsp:nvSpPr>
        <dsp:cNvPr id="0" name=""/>
        <dsp:cNvSpPr/>
      </dsp:nvSpPr>
      <dsp:spPr>
        <a:xfrm>
          <a:off x="0" y="2164217"/>
          <a:ext cx="3368040" cy="196701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t>7% adaptation</a:t>
          </a:r>
        </a:p>
      </dsp:txBody>
      <dsp:txXfrm>
        <a:off x="96022" y="2260239"/>
        <a:ext cx="3175996" cy="177496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18C1F-9CD3-454D-92BE-EF7343DDD222}" type="datetimeFigureOut">
              <a:rPr lang="en-US" smtClean="0"/>
              <a:t>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7C14A-B183-F146-8D67-CDE15135A88A}" type="slidenum">
              <a:rPr lang="en-US" smtClean="0"/>
              <a:t>‹#›</a:t>
            </a:fld>
            <a:endParaRPr lang="en-US"/>
          </a:p>
        </p:txBody>
      </p:sp>
    </p:spTree>
    <p:extLst>
      <p:ext uri="{BB962C8B-B14F-4D97-AF65-F5344CB8AC3E}">
        <p14:creationId xmlns:p14="http://schemas.microsoft.com/office/powerpoint/2010/main" val="137101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iga.org/product/breach-contrac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1</a:t>
            </a:fld>
            <a:endParaRPr lang="en-US"/>
          </a:p>
        </p:txBody>
      </p:sp>
    </p:spTree>
    <p:extLst>
      <p:ext uri="{BB962C8B-B14F-4D97-AF65-F5344CB8AC3E}">
        <p14:creationId xmlns:p14="http://schemas.microsoft.com/office/powerpoint/2010/main" val="1797724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10</a:t>
            </a:fld>
            <a:endParaRPr lang="en-US"/>
          </a:p>
        </p:txBody>
      </p:sp>
    </p:spTree>
    <p:extLst>
      <p:ext uri="{BB962C8B-B14F-4D97-AF65-F5344CB8AC3E}">
        <p14:creationId xmlns:p14="http://schemas.microsoft.com/office/powerpoint/2010/main" val="117118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Pre-feasibility and feasibility analysis are both evaluation tools when determining viability for infrastructure projects. </a:t>
            </a:r>
          </a:p>
          <a:p>
            <a:endParaRPr lang="en-US" dirty="0"/>
          </a:p>
          <a:p>
            <a:r>
              <a:rPr lang="en-US" dirty="0"/>
              <a:t>What is the key difference between pre-feasibility and feasibility? Resources and time. Pre-feasibility analysis are faster and take less resources (money and internal capacity) and try to screen out projects with fatal flaws so that government can focus on projects that are more viable. Once screen, then feasibility analysis takes the project a step further with additional resources and time to develop detailed designs, funding and financing, and other factors of project viability. </a:t>
            </a:r>
          </a:p>
          <a:p>
            <a:endParaRPr lang="en-US" dirty="0"/>
          </a:p>
          <a:p>
            <a:r>
              <a:rPr lang="en-US" dirty="0"/>
              <a:t>Here is an example on the next slide.</a:t>
            </a:r>
          </a:p>
        </p:txBody>
      </p:sp>
      <p:sp>
        <p:nvSpPr>
          <p:cNvPr id="4" name="Slide Number Placeholder 3"/>
          <p:cNvSpPr>
            <a:spLocks noGrp="1"/>
          </p:cNvSpPr>
          <p:nvPr>
            <p:ph type="sldNum" sz="quarter" idx="5"/>
          </p:nvPr>
        </p:nvSpPr>
        <p:spPr/>
        <p:txBody>
          <a:bodyPr/>
          <a:lstStyle/>
          <a:p>
            <a:fld id="{7F074061-87BB-4B56-9F17-10814D0C7E69}" type="slidenum">
              <a:rPr lang="en-US" smtClean="0"/>
              <a:t>11</a:t>
            </a:fld>
            <a:endParaRPr lang="en-US"/>
          </a:p>
        </p:txBody>
      </p:sp>
    </p:spTree>
    <p:extLst>
      <p:ext uri="{BB962C8B-B14F-4D97-AF65-F5344CB8AC3E}">
        <p14:creationId xmlns:p14="http://schemas.microsoft.com/office/powerpoint/2010/main" val="3635463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74061-87BB-4B56-9F17-10814D0C7E69}" type="slidenum">
              <a:rPr lang="en-US" smtClean="0"/>
              <a:t>12</a:t>
            </a:fld>
            <a:endParaRPr lang="en-US"/>
          </a:p>
        </p:txBody>
      </p:sp>
    </p:spTree>
    <p:extLst>
      <p:ext uri="{BB962C8B-B14F-4D97-AF65-F5344CB8AC3E}">
        <p14:creationId xmlns:p14="http://schemas.microsoft.com/office/powerpoint/2010/main" val="3731901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GET INTO THE FESIBILITY PHASE NEED BETTER DESIGN AND COST INFO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 THRU LEFT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THESE FACTORS APPLY TO WEP</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F074061-87BB-4B56-9F17-10814D0C7E69}" type="slidenum">
              <a:rPr lang="en-US" smtClean="0"/>
              <a:t>13</a:t>
            </a:fld>
            <a:endParaRPr lang="en-US"/>
          </a:p>
        </p:txBody>
      </p:sp>
    </p:spTree>
    <p:extLst>
      <p:ext uri="{BB962C8B-B14F-4D97-AF65-F5344CB8AC3E}">
        <p14:creationId xmlns:p14="http://schemas.microsoft.com/office/powerpoint/2010/main" val="3210540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pre-feasibility stage, the key objective is to determine if the project is affordable and the size of the funding gap. </a:t>
            </a:r>
          </a:p>
          <a:p>
            <a:endParaRPr lang="en-US" dirty="0"/>
          </a:p>
          <a:p>
            <a:r>
              <a:rPr lang="en-US" dirty="0"/>
              <a:t>The first step at this stage is identify potential funding sources, either government budget, special funds, or user fees. These choices are important as they have associated risks and also timing issue. For example, funding to the project from government budget is much certain and can provide funding upfront. However, user fees or future tax revenue are much more uncertain and cannot provide funding for construction upfront. </a:t>
            </a:r>
          </a:p>
          <a:p>
            <a:endParaRPr lang="en-US" dirty="0"/>
          </a:p>
          <a:p>
            <a:r>
              <a:rPr lang="en-US" dirty="0"/>
              <a:t>If project needs financing (securitizing/finance of future funding), pre-feasibility analysis should identify financing sources and options at this stage. </a:t>
            </a:r>
          </a:p>
          <a:p>
            <a:endParaRPr lang="en-US" dirty="0"/>
          </a:p>
          <a:p>
            <a:r>
              <a:rPr lang="en-US" dirty="0"/>
              <a:t>Again, the objective is to identify affordability gaps. </a:t>
            </a:r>
          </a:p>
        </p:txBody>
      </p:sp>
      <p:sp>
        <p:nvSpPr>
          <p:cNvPr id="4" name="Slide Number Placeholder 3"/>
          <p:cNvSpPr>
            <a:spLocks noGrp="1"/>
          </p:cNvSpPr>
          <p:nvPr>
            <p:ph type="sldNum" sz="quarter" idx="5"/>
          </p:nvPr>
        </p:nvSpPr>
        <p:spPr/>
        <p:txBody>
          <a:bodyPr/>
          <a:lstStyle/>
          <a:p>
            <a:fld id="{7F074061-87BB-4B56-9F17-10814D0C7E69}" type="slidenum">
              <a:rPr lang="en-US" smtClean="0"/>
              <a:t>14</a:t>
            </a:fld>
            <a:endParaRPr lang="en-US"/>
          </a:p>
        </p:txBody>
      </p:sp>
    </p:spTree>
    <p:extLst>
      <p:ext uri="{BB962C8B-B14F-4D97-AF65-F5344CB8AC3E}">
        <p14:creationId xmlns:p14="http://schemas.microsoft.com/office/powerpoint/2010/main" val="349393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PROCUREMENT PROCESS NEEDS TO BE INVESTIGATED IN CHOOSING DELIVERY APPROACH, </a:t>
            </a:r>
          </a:p>
          <a:p>
            <a:r>
              <a:rPr lang="en-US" dirty="0"/>
              <a:t>IS THERE FLXIBILITY</a:t>
            </a:r>
          </a:p>
          <a:p>
            <a:r>
              <a:rPr lang="en-US" dirty="0"/>
              <a:t>ALSO RED FLAGS</a:t>
            </a:r>
          </a:p>
          <a:p>
            <a:r>
              <a:rPr lang="en-US" dirty="0"/>
              <a:t>BEST VALUE? Price and other factors, experience past performance partners, region, litigation</a:t>
            </a:r>
          </a:p>
          <a:p>
            <a:r>
              <a:rPr lang="en-US" dirty="0"/>
              <a:t>TRANSPARENCY AND FAIRNESS? Important to know investment in proposal, will be fairly considered,  level playing field</a:t>
            </a:r>
          </a:p>
          <a:p>
            <a:r>
              <a:rPr lang="en-US" dirty="0"/>
              <a:t>ANTI CORRUPTION FCPA, UK</a:t>
            </a:r>
          </a:p>
          <a:p>
            <a:endParaRPr lang="en-US" dirty="0"/>
          </a:p>
        </p:txBody>
      </p:sp>
      <p:sp>
        <p:nvSpPr>
          <p:cNvPr id="4" name="Slide Number Placeholder 3"/>
          <p:cNvSpPr>
            <a:spLocks noGrp="1"/>
          </p:cNvSpPr>
          <p:nvPr>
            <p:ph type="sldNum" sz="quarter" idx="5"/>
          </p:nvPr>
        </p:nvSpPr>
        <p:spPr/>
        <p:txBody>
          <a:bodyPr/>
          <a:lstStyle/>
          <a:p>
            <a:fld id="{7F074061-87BB-4B56-9F17-10814D0C7E69}" type="slidenum">
              <a:rPr lang="en-US" smtClean="0"/>
              <a:t>15</a:t>
            </a:fld>
            <a:endParaRPr lang="en-US"/>
          </a:p>
        </p:txBody>
      </p:sp>
    </p:spTree>
    <p:extLst>
      <p:ext uri="{BB962C8B-B14F-4D97-AF65-F5344CB8AC3E}">
        <p14:creationId xmlns:p14="http://schemas.microsoft.com/office/powerpoint/2010/main" val="216463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74061-87BB-4B56-9F17-10814D0C7E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746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BAEE4A2E-FD18-654A-8952-E1FFB2E06175}"/>
              </a:ext>
            </a:extLst>
          </p:cNvPr>
          <p:cNvSpPr>
            <a:spLocks noGrp="1" noRot="1" noChangeAspect="1" noChangeArrowheads="1" noTextEdit="1"/>
          </p:cNvSpPr>
          <p:nvPr>
            <p:ph type="sldImg"/>
          </p:nvPr>
        </p:nvSpPr>
        <p:spPr>
          <a:xfrm>
            <a:off x="447675" y="741363"/>
            <a:ext cx="6157913" cy="3463925"/>
          </a:xfrm>
          <a:ln/>
        </p:spPr>
      </p:sp>
      <p:sp>
        <p:nvSpPr>
          <p:cNvPr id="24578" name="Notes Placeholder 2">
            <a:extLst>
              <a:ext uri="{FF2B5EF4-FFF2-40B4-BE49-F238E27FC236}">
                <a16:creationId xmlns:a16="http://schemas.microsoft.com/office/drawing/2014/main" id="{4A484CA4-E924-164B-99AD-8663ADF9DF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ea typeface="ＭＳ Ｐゴシック" panose="020B0600070205080204" pitchFamily="34" charset="-128"/>
              </a:rPr>
              <a:t>THE FEASIBILITY STUDY SHOULD DO AN EVALUATION OF ALTERNATIVE AND JUSTIFICATION FOR APPROACH RECOMMENDED</a:t>
            </a:r>
          </a:p>
          <a:p>
            <a:r>
              <a:rPr lang="en-US" altLang="en-US" sz="1400" dirty="0">
                <a:ea typeface="ＭＳ Ｐゴシック" panose="020B0600070205080204" pitchFamily="34" charset="-128"/>
              </a:rPr>
              <a:t>This schematic represents some of the variations in project delivery contracting approaches, THAT SHOULD BE CONSIDERED</a:t>
            </a:r>
          </a:p>
          <a:p>
            <a:r>
              <a:rPr lang="en-US" altLang="en-US" sz="1400" dirty="0">
                <a:ea typeface="ＭＳ Ｐゴシック" panose="020B0600070205080204" pitchFamily="34" charset="-128"/>
              </a:rPr>
              <a:t>PPPS THEMSELVES COULD HAVE VARIOUS FORMS</a:t>
            </a:r>
          </a:p>
          <a:p>
            <a:pPr marL="285750" indent="-285750">
              <a:buFontTx/>
              <a:buChar char="-"/>
            </a:pPr>
            <a:r>
              <a:rPr lang="en-US" altLang="en-US" sz="1400" dirty="0">
                <a:ea typeface="ＭＳ Ｐゴシック" panose="020B0600070205080204" pitchFamily="34" charset="-128"/>
              </a:rPr>
              <a:t>REVENUE RISK</a:t>
            </a:r>
          </a:p>
          <a:p>
            <a:pPr marL="285750" indent="-285750">
              <a:buFontTx/>
              <a:buChar char="-"/>
            </a:pPr>
            <a:r>
              <a:rPr lang="en-US" altLang="en-US" sz="1400" dirty="0">
                <a:ea typeface="ＭＳ Ｐゴシック" panose="020B0600070205080204" pitchFamily="34" charset="-128"/>
              </a:rPr>
              <a:t>FINANCING RESPONSIBILITY</a:t>
            </a:r>
          </a:p>
          <a:p>
            <a:pPr marL="285750" indent="-285750">
              <a:buFontTx/>
              <a:buChar char="-"/>
            </a:pPr>
            <a:r>
              <a:rPr lang="en-US" altLang="en-US" sz="1400" dirty="0">
                <a:ea typeface="ＭＳ Ｐゴシック" panose="020B0600070205080204" pitchFamily="34" charset="-128"/>
              </a:rPr>
              <a:t>ENVIRONMENTAL PERMITING RISK</a:t>
            </a:r>
          </a:p>
          <a:p>
            <a:pPr marL="285750" indent="-285750">
              <a:buFontTx/>
              <a:buChar char="-"/>
            </a:pPr>
            <a:r>
              <a:rPr lang="en-US" altLang="en-US" sz="1400" dirty="0">
                <a:ea typeface="ＭＳ Ｐゴシック" panose="020B0600070205080204" pitchFamily="34" charset="-128"/>
              </a:rPr>
              <a:t>FULL LONG TERM PERFORMANCE RISK</a:t>
            </a:r>
          </a:p>
          <a:p>
            <a:pPr marL="285750" indent="-285750">
              <a:buFontTx/>
              <a:buChar char="-"/>
            </a:pPr>
            <a:r>
              <a:rPr lang="en-US" altLang="en-US" sz="1400" dirty="0">
                <a:ea typeface="ＭＳ Ｐゴシック" panose="020B0600070205080204" pitchFamily="34" charset="-128"/>
              </a:rPr>
              <a:t>FORECE MAJEURE</a:t>
            </a:r>
          </a:p>
          <a:p>
            <a:endParaRPr lang="en-US" altLang="en-US" sz="1400" dirty="0">
              <a:ea typeface="ＭＳ Ｐゴシック" panose="020B0600070205080204" pitchFamily="34" charset="-128"/>
            </a:endParaRPr>
          </a:p>
          <a:p>
            <a:r>
              <a:rPr lang="en-US" altLang="en-US" sz="1400" dirty="0">
                <a:ea typeface="ＭＳ Ｐゴシック" panose="020B0600070205080204" pitchFamily="34" charset="-128"/>
              </a:rPr>
              <a:t>Traditional on the left and privatization on the right</a:t>
            </a:r>
          </a:p>
          <a:p>
            <a:endParaRPr lang="en-US" altLang="en-US" sz="1400" dirty="0">
              <a:ea typeface="ＭＳ Ｐゴシック" panose="020B0600070205080204" pitchFamily="34" charset="-128"/>
            </a:endParaRPr>
          </a:p>
          <a:p>
            <a:r>
              <a:rPr lang="en-US" altLang="en-US" sz="1400" dirty="0">
                <a:ea typeface="ＭＳ Ｐゴシック" panose="020B0600070205080204" pitchFamily="34" charset="-128"/>
              </a:rPr>
              <a:t>THIS EVALUATION NEEDS PRIVATE SECTOR INPUT, SINCE YOU NEEDS INTEREST IN RESPONDING AND COMPETITION</a:t>
            </a:r>
          </a:p>
        </p:txBody>
      </p:sp>
      <p:sp>
        <p:nvSpPr>
          <p:cNvPr id="24579" name="Slide Number Placeholder 3">
            <a:extLst>
              <a:ext uri="{FF2B5EF4-FFF2-40B4-BE49-F238E27FC236}">
                <a16:creationId xmlns:a16="http://schemas.microsoft.com/office/drawing/2014/main" id="{5DD56D35-D491-6045-971A-026D7B769F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35393ED-6629-3A47-A9BC-F44957EA086E}" type="slidenum">
              <a:rPr lang="en-US" altLang="en-US"/>
              <a:pPr/>
              <a:t>17</a:t>
            </a:fld>
            <a:endParaRPr lang="en-US" altLang="en-US"/>
          </a:p>
        </p:txBody>
      </p:sp>
    </p:spTree>
    <p:extLst>
      <p:ext uri="{BB962C8B-B14F-4D97-AF65-F5344CB8AC3E}">
        <p14:creationId xmlns:p14="http://schemas.microsoft.com/office/powerpoint/2010/main" val="2962428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18</a:t>
            </a:fld>
            <a:endParaRPr lang="en-US"/>
          </a:p>
        </p:txBody>
      </p:sp>
    </p:spTree>
    <p:extLst>
      <p:ext uri="{BB962C8B-B14F-4D97-AF65-F5344CB8AC3E}">
        <p14:creationId xmlns:p14="http://schemas.microsoft.com/office/powerpoint/2010/main" val="1812210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 </a:t>
            </a:r>
            <a:r>
              <a:rPr lang="en-US" dirty="0"/>
              <a:t>This section assumes that the government has already conducted preliminary feasibility studies and decided to pursue a PPP structure based on a rigorous Value for Money analysis with experienced advisors whose government clients have successfully attracted and sustained relationships with the private sector for important operations</a:t>
            </a:r>
          </a:p>
          <a:p>
            <a:pPr lvl="1"/>
            <a:endParaRPr lang="en-US" b="1" dirty="0"/>
          </a:p>
          <a:p>
            <a:pPr lvl="1"/>
            <a:r>
              <a:rPr lang="en-US" b="1" dirty="0"/>
              <a:t>Objective</a:t>
            </a:r>
            <a:r>
              <a:rPr lang="en-US" dirty="0"/>
              <a:t> </a:t>
            </a:r>
          </a:p>
          <a:p>
            <a:pPr lvl="1"/>
            <a:r>
              <a:rPr lang="en-US" dirty="0"/>
              <a:t>	1) The objective of the tender is key for the Government to have </a:t>
            </a:r>
            <a:r>
              <a:rPr lang="en-US" b="1" dirty="0"/>
              <a:t>options </a:t>
            </a:r>
            <a:r>
              <a:rPr lang="en-US" dirty="0"/>
              <a:t>and to select a</a:t>
            </a:r>
            <a:r>
              <a:rPr lang="en-US" b="1" dirty="0"/>
              <a:t> quality private partner (a strategic investor) </a:t>
            </a:r>
            <a:r>
              <a:rPr lang="en-US" dirty="0"/>
              <a:t>experienced in delivering projects specifically addressing climate and resilience objectives at an affordable price. </a:t>
            </a:r>
          </a:p>
          <a:p>
            <a:pPr lvl="1"/>
            <a:endParaRPr lang="en-US" sz="1600" b="1" dirty="0"/>
          </a:p>
          <a:p>
            <a:pPr lvl="1"/>
            <a:r>
              <a:rPr lang="en-US" sz="1600" b="1" dirty="0"/>
              <a:t>	2)  Parties</a:t>
            </a:r>
            <a:r>
              <a:rPr lang="en-US" sz="1600" dirty="0"/>
              <a:t>– it is critical for the government to embrace the idea that, in contrast to a public procurement where the government will continue to own and operate the asset, in bringing in a private partner, it will not control the project as it would in a public procurement– the entity that will take responsibility for the project and be the borrower to lenders will be a private company, often an SPV.  [Government may own shares in the Concessionaire but Concessionaire will be controlled by the private partner.] this feature of the PPP will be felt through the procurement process and the ultimate structure of the PPP.</a:t>
            </a:r>
          </a:p>
          <a:p>
            <a:pPr lvl="1"/>
            <a:endParaRPr lang="en-US" sz="1600" b="1" dirty="0"/>
          </a:p>
          <a:p>
            <a:pPr lvl="1"/>
            <a:r>
              <a:rPr lang="en-US" sz="1600" b="1" dirty="0"/>
              <a:t>	3).  Challenge</a:t>
            </a:r>
            <a:r>
              <a:rPr lang="en-US" sz="1600" dirty="0"/>
              <a:t>: What will attract and incentivize private investors and lenders to partner with the Government and also protect and advance the interests of the Government/public.  Tradeoffs and balance are key.</a:t>
            </a:r>
          </a:p>
          <a:p>
            <a:pPr lvl="1"/>
            <a:endParaRPr lang="en-US" sz="1600" b="1" i="1"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b="1" dirty="0"/>
              <a:t>Applicable Law and DFI Requirements– </a:t>
            </a:r>
            <a:r>
              <a:rPr lang="en-US" sz="1600" b="0" dirty="0"/>
              <a:t>Local procurement laws and Lender/DFI procurement guidelines are relevant.</a:t>
            </a:r>
            <a:r>
              <a:rPr lang="en-US" sz="1600" dirty="0"/>
              <a:t> The World Bank Group's procurement process is guided by the principles of </a:t>
            </a:r>
            <a:r>
              <a:rPr lang="en-US" sz="1600" b="1" dirty="0"/>
              <a:t>transparency, fairness, competition, and best value</a:t>
            </a:r>
            <a:r>
              <a:rPr lang="en-US" sz="1600" dirty="0"/>
              <a:t>.  The procurement process will be scrutinized by private investors and lenders for these factors. </a:t>
            </a:r>
            <a:endParaRPr lang="en-US" sz="1600" i="1" dirty="0"/>
          </a:p>
          <a:p>
            <a:pPr lvl="1"/>
            <a:endParaRPr lang="en-US" b="1" dirty="0"/>
          </a:p>
          <a:p>
            <a:pPr lvl="1"/>
            <a:r>
              <a:rPr lang="en-US" b="1" dirty="0"/>
              <a:t>Parameters/Scope of the Project: </a:t>
            </a:r>
            <a:r>
              <a:rPr lang="en-US" dirty="0"/>
              <a:t> must be clear of what the private sector actors are expected and obligated to deliver—especially around climate change and resilience.  Manage expectations of the parties. </a:t>
            </a:r>
          </a:p>
          <a:p>
            <a:pPr lvl="1"/>
            <a:endParaRPr lang="en-US" b="1" dirty="0"/>
          </a:p>
          <a:p>
            <a:pPr lvl="1"/>
            <a:r>
              <a:rPr lang="en-US" b="1" dirty="0"/>
              <a:t>Standard Risk Allocation and Reasonable Risk-Adjusted Returns</a:t>
            </a:r>
            <a:r>
              <a:rPr lang="en-US" dirty="0"/>
              <a:t>– there should be a level of comfort that the risks to be borne by the private partner and its risk-adjusted returns are sufficient to attract bidders. Allocation or sharing of risks beyond what is in control of private party is key.  Ultimately, government must be prepared to retain climate risks beyond those specifically allocated to the private partner </a:t>
            </a:r>
          </a:p>
          <a:p>
            <a:pPr lvl="1"/>
            <a:endParaRPr lang="en-US" b="1" dirty="0"/>
          </a:p>
          <a:p>
            <a:pPr lvl="1"/>
            <a:r>
              <a:rPr lang="en-US" b="1" dirty="0"/>
              <a:t>Source of funding to pay private parties</a:t>
            </a:r>
            <a:r>
              <a:rPr lang="en-US" dirty="0"/>
              <a:t>-- If the project does not itself generate revenues (which is often the case with climate and resilience projects such as the Chittagong Port case study), what is the source of funds that will go to compensate investors and lenders? Taxes, User Fees, Exports, Bilateral and Multilateral Concessional Loans, Govt Bond offerings? Charitable contributions/relief, Non-traditional bilateral “donors”, Sovereign Wealth Funds</a:t>
            </a:r>
          </a:p>
        </p:txBody>
      </p:sp>
      <p:sp>
        <p:nvSpPr>
          <p:cNvPr id="4" name="Slide Number Placeholder 3"/>
          <p:cNvSpPr>
            <a:spLocks noGrp="1"/>
          </p:cNvSpPr>
          <p:nvPr>
            <p:ph type="sldNum" sz="quarter" idx="5"/>
          </p:nvPr>
        </p:nvSpPr>
        <p:spPr/>
        <p:txBody>
          <a:bodyPr/>
          <a:lstStyle/>
          <a:p>
            <a:fld id="{A417C14A-B183-F146-8D67-CDE15135A88A}" type="slidenum">
              <a:rPr lang="en-US" smtClean="0"/>
              <a:t>19</a:t>
            </a:fld>
            <a:endParaRPr lang="en-US"/>
          </a:p>
        </p:txBody>
      </p:sp>
    </p:spTree>
    <p:extLst>
      <p:ext uri="{BB962C8B-B14F-4D97-AF65-F5344CB8AC3E}">
        <p14:creationId xmlns:p14="http://schemas.microsoft.com/office/powerpoint/2010/main" val="62865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2</a:t>
            </a:fld>
            <a:endParaRPr lang="en-US"/>
          </a:p>
        </p:txBody>
      </p:sp>
    </p:spTree>
    <p:extLst>
      <p:ext uri="{BB962C8B-B14F-4D97-AF65-F5344CB8AC3E}">
        <p14:creationId xmlns:p14="http://schemas.microsoft.com/office/powerpoint/2010/main" val="505389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pPr lvl="2"/>
            <a:r>
              <a:rPr lang="en-US" dirty="0"/>
              <a:t>Advisors--key</a:t>
            </a:r>
            <a:br>
              <a:rPr lang="en-US" dirty="0"/>
            </a:br>
            <a:endParaRPr lang="en-US" dirty="0"/>
          </a:p>
          <a:p>
            <a:pPr lvl="2"/>
            <a:r>
              <a:rPr lang="en-US" dirty="0"/>
              <a:t>Legal and regulatory environment must allow for full private participation and risk-adjusted reasonable rates of return.   Consensus building is key and ongoing.</a:t>
            </a:r>
            <a:br>
              <a:rPr lang="en-US" dirty="0"/>
            </a:br>
            <a:endParaRPr lang="en-US" dirty="0"/>
          </a:p>
          <a:p>
            <a:pPr lvl="2"/>
            <a:r>
              <a:rPr lang="en-US" dirty="0"/>
              <a:t>Anticipate and leverage resources for the different phases of the procurement and project, including the procurement process</a:t>
            </a:r>
            <a:br>
              <a:rPr lang="en-US" dirty="0"/>
            </a:br>
            <a:endParaRPr lang="en-US" dirty="0"/>
          </a:p>
          <a:p>
            <a:pPr lvl="2"/>
            <a:r>
              <a:rPr lang="en-US" dirty="0"/>
              <a:t>Active management and consultations with potential strategic partners around risk allocation and commercial proposition </a:t>
            </a:r>
            <a:br>
              <a:rPr lang="en-US" dirty="0"/>
            </a:br>
            <a:endParaRPr lang="en-US" dirty="0"/>
          </a:p>
          <a:p>
            <a:pPr lvl="2"/>
            <a:r>
              <a:rPr lang="en-US" dirty="0"/>
              <a:t>Decision of form of PPP agreement</a:t>
            </a:r>
            <a:br>
              <a:rPr lang="en-US" dirty="0"/>
            </a:br>
            <a:endParaRPr lang="en-US" dirty="0"/>
          </a:p>
          <a:p>
            <a:pPr lvl="2"/>
            <a:r>
              <a:rPr lang="en-US" dirty="0"/>
              <a:t>Determining the scope of the PPP including climate and resilience features</a:t>
            </a:r>
          </a:p>
          <a:p>
            <a:pPr lvl="1"/>
            <a:r>
              <a:rPr lang="en-US" dirty="0"/>
              <a:t>Process can vary in complexity but should be designed for success</a:t>
            </a:r>
            <a:br>
              <a:rPr lang="en-US" dirty="0"/>
            </a:br>
            <a:endParaRPr lang="en-US" dirty="0"/>
          </a:p>
          <a:p>
            <a:pPr lvl="2"/>
            <a:r>
              <a:rPr lang="en-US" dirty="0"/>
              <a:t>Single-step tender</a:t>
            </a:r>
          </a:p>
          <a:p>
            <a:pPr lvl="2"/>
            <a:r>
              <a:rPr lang="en-US" dirty="0"/>
              <a:t>Iterative process involving many stages</a:t>
            </a:r>
          </a:p>
          <a:p>
            <a:pPr lvl="2"/>
            <a:r>
              <a:rPr lang="en-US" dirty="0"/>
              <a:t>Climate and resilience projects can and ideally should involve consultations with market and potential bidders—consistent with idea of PPPs focus on “outputs” </a:t>
            </a:r>
          </a:p>
          <a:p>
            <a:endParaRPr lang="en-US" dirty="0"/>
          </a:p>
        </p:txBody>
      </p:sp>
      <p:sp>
        <p:nvSpPr>
          <p:cNvPr id="4" name="Slide Number Placeholder 3"/>
          <p:cNvSpPr>
            <a:spLocks noGrp="1"/>
          </p:cNvSpPr>
          <p:nvPr>
            <p:ph type="sldNum" sz="quarter" idx="5"/>
          </p:nvPr>
        </p:nvSpPr>
        <p:spPr/>
        <p:txBody>
          <a:bodyPr/>
          <a:lstStyle/>
          <a:p>
            <a:fld id="{A417C14A-B183-F146-8D67-CDE15135A88A}" type="slidenum">
              <a:rPr lang="en-US" smtClean="0"/>
              <a:t>20</a:t>
            </a:fld>
            <a:endParaRPr lang="en-US"/>
          </a:p>
        </p:txBody>
      </p:sp>
    </p:spTree>
    <p:extLst>
      <p:ext uri="{BB962C8B-B14F-4D97-AF65-F5344CB8AC3E}">
        <p14:creationId xmlns:p14="http://schemas.microsoft.com/office/powerpoint/2010/main" val="380697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21</a:t>
            </a:fld>
            <a:endParaRPr lang="en-US"/>
          </a:p>
        </p:txBody>
      </p:sp>
    </p:spTree>
    <p:extLst>
      <p:ext uri="{BB962C8B-B14F-4D97-AF65-F5344CB8AC3E}">
        <p14:creationId xmlns:p14="http://schemas.microsoft.com/office/powerpoint/2010/main" val="2368921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22</a:t>
            </a:fld>
            <a:endParaRPr lang="en-US"/>
          </a:p>
        </p:txBody>
      </p:sp>
    </p:spTree>
    <p:extLst>
      <p:ext uri="{BB962C8B-B14F-4D97-AF65-F5344CB8AC3E}">
        <p14:creationId xmlns:p14="http://schemas.microsoft.com/office/powerpoint/2010/main" val="3315029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E95D5229-1884-E942-B36B-0621AF70C8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52475" indent="-2873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57288" indent="-2301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22425" indent="-2301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85975" indent="-2301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43175" indent="-2301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000375" indent="-2301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57575" indent="-2301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914775" indent="-2301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2512402-FA46-AD47-8087-E8B5D57AB2F7}"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
        <p:nvSpPr>
          <p:cNvPr id="98306" name="Rectangle 2">
            <a:extLst>
              <a:ext uri="{FF2B5EF4-FFF2-40B4-BE49-F238E27FC236}">
                <a16:creationId xmlns:a16="http://schemas.microsoft.com/office/drawing/2014/main" id="{3944B2F3-348E-AA47-B980-A38D9B41DA82}"/>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3CAC0461-AEC2-3C48-9E0A-1B5D51D27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dirty="0">
                <a:ea typeface="ＭＳ Ｐゴシック" panose="020B0600070205080204" pitchFamily="34" charset="-128"/>
              </a:rPr>
              <a:t>Concession Agreement (or Project Agreement)</a:t>
            </a:r>
          </a:p>
          <a:p>
            <a:pPr eaLnBrk="1" hangingPunct="1"/>
            <a:endParaRPr lang="en-US" altLang="en-US" sz="1400" b="1" dirty="0">
              <a:ea typeface="ＭＳ Ｐゴシック" panose="020B0600070205080204" pitchFamily="34" charset="-128"/>
            </a:endParaRPr>
          </a:p>
          <a:p>
            <a:pPr eaLnBrk="1" hangingPunct="1"/>
            <a:r>
              <a:rPr lang="en-US" altLang="en-US" sz="1400" b="1" dirty="0">
                <a:ea typeface="ＭＳ Ｐゴシック" panose="020B0600070205080204" pitchFamily="34" charset="-128"/>
              </a:rPr>
              <a:t>Design Build Agreement and other Project Agreements</a:t>
            </a:r>
          </a:p>
          <a:p>
            <a:pPr eaLnBrk="1" hangingPunct="1"/>
            <a:endParaRPr lang="en-US" altLang="en-US" sz="1400" b="1" dirty="0">
              <a:ea typeface="ＭＳ Ｐゴシック" panose="020B0600070205080204" pitchFamily="34" charset="-128"/>
            </a:endParaRPr>
          </a:p>
          <a:p>
            <a:pPr eaLnBrk="1" hangingPunct="1"/>
            <a:r>
              <a:rPr lang="en-US" altLang="en-US" sz="1400" b="1" dirty="0">
                <a:ea typeface="ＭＳ Ｐゴシック" panose="020B0600070205080204" pitchFamily="34" charset="-128"/>
              </a:rPr>
              <a:t>Contracts and Cash Flows</a:t>
            </a:r>
          </a:p>
        </p:txBody>
      </p:sp>
    </p:spTree>
    <p:extLst>
      <p:ext uri="{BB962C8B-B14F-4D97-AF65-F5344CB8AC3E}">
        <p14:creationId xmlns:p14="http://schemas.microsoft.com/office/powerpoint/2010/main" val="2293683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PPP contracts are the means by which Government shifts obligations to the private partner/operator and rewards (or penalizes) it for its performance—timing, price, quality and ongoing performance.</a:t>
            </a:r>
          </a:p>
          <a:p>
            <a:endParaRPr lang="en-US" sz="1800" dirty="0"/>
          </a:p>
          <a:p>
            <a:r>
              <a:rPr lang="en-US" sz="1800" dirty="0"/>
              <a:t>The PPP contracts provide the contractual basis for the private partner to earn money to repay its lenders, to compensate its shareholders and earn risk-adjusted returns on its investment.</a:t>
            </a:r>
            <a:r>
              <a:rPr lang="en-US" sz="1800" b="1" dirty="0"/>
              <a:t> </a:t>
            </a:r>
          </a:p>
          <a:p>
            <a:r>
              <a:rPr lang="en-US" sz="1800" b="1" dirty="0"/>
              <a:t>The PPP contracts are the means by which risks and rewards are allocated </a:t>
            </a:r>
            <a:r>
              <a:rPr lang="en-US" sz="1800" dirty="0"/>
              <a:t>among parties—generally according to which party is best able or willing to control/manage or assume the risk-- benchmarking is important</a:t>
            </a:r>
          </a:p>
          <a:p>
            <a:r>
              <a:rPr lang="en-GB" sz="1800" dirty="0"/>
              <a:t>While the government gives up a degree of control as a trade-off to crowd in private financial and technical resources, </a:t>
            </a:r>
            <a:r>
              <a:rPr lang="en-US" sz="1800" dirty="0"/>
              <a:t>it retains the ability to terminate the PPP contracts for failure of a private player to deliver the asset or service on time, of a certain quality or not meeting agreed minimum performance criteria during operations.</a:t>
            </a:r>
          </a:p>
          <a:p>
            <a:pPr marL="1295400" lvl="2" indent="-381000">
              <a:lnSpc>
                <a:spcPts val="2500"/>
              </a:lnSpc>
              <a:spcBef>
                <a:spcPts val="600"/>
              </a:spcBef>
              <a:buClr>
                <a:schemeClr val="tx1"/>
              </a:buClr>
              <a:buFont typeface="Wingdings" pitchFamily="2" charset="2"/>
              <a:buChar char="q"/>
            </a:pPr>
            <a:endParaRPr lang="en-US" sz="1200" b="1" dirty="0">
              <a:solidFill>
                <a:schemeClr val="tx2"/>
              </a:solidFill>
              <a:highlight>
                <a:srgbClr val="FF0000"/>
              </a:highlight>
            </a:endParaRPr>
          </a:p>
          <a:p>
            <a:r>
              <a:rPr lang="en-US" sz="1200" b="1" dirty="0">
                <a:solidFill>
                  <a:srgbClr val="FF0000"/>
                </a:solidFill>
              </a:rPr>
              <a:t>Lenders often provide 70-80% of the costs of building the project and charge interest (at a relatively low return rate)</a:t>
            </a:r>
          </a:p>
          <a:p>
            <a:r>
              <a:rPr lang="en-US" sz="1200" dirty="0"/>
              <a:t>For PPPs, a common structure is for lenders to finance a single “project” or portfolio of assets, which is expected to generate sufficient revenues for the “borrower” to meet all its obligations (limited or no recourse to sponsor or other businesses after construction), and lenders share common pool of security (with access only to the “project”  (all its assets and, esp. important, its licenses to operate, contracts) in case of EOD) </a:t>
            </a:r>
          </a:p>
          <a:p>
            <a:r>
              <a:rPr lang="en-US" sz="1200" dirty="0"/>
              <a:t>Arguably </a:t>
            </a:r>
            <a:r>
              <a:rPr lang="en-US" sz="1200" b="1" dirty="0"/>
              <a:t>most valuable asset is right to build and operate the project</a:t>
            </a:r>
          </a:p>
          <a:p>
            <a:r>
              <a:rPr lang="en-US" sz="1200" b="1" dirty="0"/>
              <a:t>Lenders</a:t>
            </a:r>
            <a:r>
              <a:rPr lang="en-US" sz="1200" dirty="0"/>
              <a:t> therefore concentrate on all of the factors and risks borne by their borrower (the Concessionaire) that will interfere with the ability of their borrower to repay its loans of termination of the Concession.  The lenders seek to price their loans to reflect these actual and perceived risks.  Hence the concept of extensive due diligence on the risks that are better borne by other parties and those risks that will be borne by the Concessionaire.</a:t>
            </a:r>
          </a:p>
          <a:p>
            <a:r>
              <a:rPr lang="en-US" sz="1200" b="1" dirty="0"/>
              <a:t>Equity investors</a:t>
            </a:r>
            <a:r>
              <a:rPr lang="en-US" sz="1200" dirty="0"/>
              <a:t> (whether industrial, PE, VC, even impact investors </a:t>
            </a:r>
            <a:r>
              <a:rPr lang="en-US" sz="1200" dirty="0" err="1"/>
              <a:t>etc</a:t>
            </a:r>
            <a:r>
              <a:rPr lang="en-US" sz="1200" dirty="0"/>
              <a:t>) have hurdle return rates—also commensurate with actual and perceived risks—and investment horizons</a:t>
            </a:r>
          </a:p>
          <a:p>
            <a:endParaRPr lang="en-US" dirty="0"/>
          </a:p>
        </p:txBody>
      </p:sp>
      <p:sp>
        <p:nvSpPr>
          <p:cNvPr id="4" name="Slide Number Placeholder 3"/>
          <p:cNvSpPr>
            <a:spLocks noGrp="1"/>
          </p:cNvSpPr>
          <p:nvPr>
            <p:ph type="sldNum" sz="quarter" idx="5"/>
          </p:nvPr>
        </p:nvSpPr>
        <p:spPr/>
        <p:txBody>
          <a:bodyPr/>
          <a:lstStyle/>
          <a:p>
            <a:fld id="{A417C14A-B183-F146-8D67-CDE15135A88A}" type="slidenum">
              <a:rPr lang="en-US" smtClean="0"/>
              <a:t>24</a:t>
            </a:fld>
            <a:endParaRPr lang="en-US"/>
          </a:p>
        </p:txBody>
      </p:sp>
    </p:spTree>
    <p:extLst>
      <p:ext uri="{BB962C8B-B14F-4D97-AF65-F5344CB8AC3E}">
        <p14:creationId xmlns:p14="http://schemas.microsoft.com/office/powerpoint/2010/main" val="3811075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RISK INSURANCE IS AVAILABLE FOR SOME OF THE RISKS SUCH AS MIGA OR THE WB FOR</a:t>
            </a:r>
          </a:p>
          <a:p>
            <a:endParaRPr lang="en-US" dirty="0"/>
          </a:p>
          <a:p>
            <a:pPr marL="628650" lvl="1" indent="-171450">
              <a:buFont typeface="Arial" panose="020B0604020202020204" pitchFamily="34" charset="0"/>
              <a:buChar char="•"/>
            </a:pPr>
            <a:r>
              <a:rPr lang="en-US" dirty="0"/>
              <a:t>WAR AND POLITICALLY MOTIVATED CIVIL DISTURBANCE INCLUDING REVOLUTION, INSURRECTION, COUPS D’ETAT, SABOTAGE AND TERRORISM</a:t>
            </a:r>
          </a:p>
          <a:p>
            <a:pPr marL="628650" lvl="1" indent="-171450">
              <a:buFont typeface="Arial" panose="020B0604020202020204" pitchFamily="34" charset="0"/>
              <a:buChar char="•"/>
            </a:pPr>
            <a:r>
              <a:rPr lang="en-US" dirty="0"/>
              <a:t>EXPROPRIATION</a:t>
            </a:r>
          </a:p>
          <a:p>
            <a:pPr marL="628650" lvl="1" indent="-171450">
              <a:buFont typeface="Arial" panose="020B0604020202020204" pitchFamily="34" charset="0"/>
              <a:buChar char="•"/>
            </a:pPr>
            <a:r>
              <a:rPr lang="en-US" dirty="0"/>
              <a:t>FX INCONVERTIBILITY AND TRANSFER RESTRICTIONS</a:t>
            </a:r>
          </a:p>
          <a:p>
            <a:pPr marL="628650" lvl="1" indent="-171450">
              <a:buFont typeface="Arial" panose="020B0604020202020204" pitchFamily="34" charset="0"/>
              <a:buChar char="•"/>
            </a:pPr>
            <a:r>
              <a:rPr lang="en-US" dirty="0"/>
              <a:t>BREACH OR REPUDIATION OF CONTRACT</a:t>
            </a:r>
          </a:p>
          <a:p>
            <a:pPr marL="628650" lvl="1" indent="-171450">
              <a:buFont typeface="Arial" panose="020B0604020202020204" pitchFamily="34" charset="0"/>
              <a:buChar char="•"/>
            </a:pPr>
            <a:r>
              <a:rPr lang="en-US" dirty="0"/>
              <a:t>NON-HONORING OF FINANCIAL OBLIGATIONS</a:t>
            </a:r>
          </a:p>
          <a:p>
            <a:br>
              <a:rPr lang="en-US" sz="1200" b="1" i="0" u="none" strike="noStrike" kern="1200" dirty="0">
                <a:solidFill>
                  <a:schemeClr val="tx1"/>
                </a:solidFill>
                <a:effectLst/>
                <a:latin typeface="+mn-lt"/>
                <a:ea typeface="+mn-ea"/>
                <a:cs typeface="+mn-cs"/>
                <a:hlinkClick r:id="rId3"/>
              </a:rPr>
            </a:br>
            <a:endParaRPr lang="en-US" dirty="0"/>
          </a:p>
        </p:txBody>
      </p:sp>
      <p:sp>
        <p:nvSpPr>
          <p:cNvPr id="4" name="Slide Number Placeholder 3"/>
          <p:cNvSpPr>
            <a:spLocks noGrp="1"/>
          </p:cNvSpPr>
          <p:nvPr>
            <p:ph type="sldNum" sz="quarter" idx="5"/>
          </p:nvPr>
        </p:nvSpPr>
        <p:spPr/>
        <p:txBody>
          <a:bodyPr/>
          <a:lstStyle/>
          <a:p>
            <a:fld id="{A417C14A-B183-F146-8D67-CDE15135A88A}" type="slidenum">
              <a:rPr lang="en-US" smtClean="0"/>
              <a:t>25</a:t>
            </a:fld>
            <a:endParaRPr lang="en-US"/>
          </a:p>
        </p:txBody>
      </p:sp>
    </p:spTree>
    <p:extLst>
      <p:ext uri="{BB962C8B-B14F-4D97-AF65-F5344CB8AC3E}">
        <p14:creationId xmlns:p14="http://schemas.microsoft.com/office/powerpoint/2010/main" val="3903046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7C14A-B183-F146-8D67-CDE15135A88A}" type="slidenum">
              <a:rPr lang="en-US" smtClean="0"/>
              <a:t>26</a:t>
            </a:fld>
            <a:endParaRPr lang="en-US"/>
          </a:p>
        </p:txBody>
      </p:sp>
    </p:spTree>
    <p:extLst>
      <p:ext uri="{BB962C8B-B14F-4D97-AF65-F5344CB8AC3E}">
        <p14:creationId xmlns:p14="http://schemas.microsoft.com/office/powerpoint/2010/main" val="4266719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27</a:t>
            </a:fld>
            <a:endParaRPr lang="en-US"/>
          </a:p>
        </p:txBody>
      </p:sp>
    </p:spTree>
    <p:extLst>
      <p:ext uri="{BB962C8B-B14F-4D97-AF65-F5344CB8AC3E}">
        <p14:creationId xmlns:p14="http://schemas.microsoft.com/office/powerpoint/2010/main" val="1325510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28</a:t>
            </a:fld>
            <a:endParaRPr lang="en-US"/>
          </a:p>
        </p:txBody>
      </p:sp>
    </p:spTree>
    <p:extLst>
      <p:ext uri="{BB962C8B-B14F-4D97-AF65-F5344CB8AC3E}">
        <p14:creationId xmlns:p14="http://schemas.microsoft.com/office/powerpoint/2010/main" val="1019049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25000" lnSpcReduction="20000"/>
          </a:bodyPr>
          <a:lstStyle/>
          <a:p>
            <a:pPr lvl="2">
              <a:lnSpc>
                <a:spcPct val="90000"/>
              </a:lnSpc>
            </a:pPr>
            <a:r>
              <a:rPr lang="en-US" sz="3100" b="1" dirty="0"/>
              <a:t>WILL NOT COVER THE FOLLOWING</a:t>
            </a:r>
          </a:p>
          <a:p>
            <a:pPr lvl="2">
              <a:lnSpc>
                <a:spcPct val="90000"/>
              </a:lnSpc>
            </a:pPr>
            <a:endParaRPr lang="en-US" sz="3100" dirty="0"/>
          </a:p>
          <a:p>
            <a:pPr lvl="2">
              <a:lnSpc>
                <a:spcPct val="90000"/>
              </a:lnSpc>
            </a:pPr>
            <a:r>
              <a:rPr lang="en-US" sz="3100" dirty="0"/>
              <a:t>If, upon completion testing, the plant is </a:t>
            </a:r>
            <a:r>
              <a:rPr lang="en-US" sz="3100" b="1" dirty="0"/>
              <a:t>only slightly deficient relative to technical specifications and performance</a:t>
            </a:r>
            <a:r>
              <a:rPr lang="en-US" sz="3100" dirty="0"/>
              <a:t>, completion can still occur, but EPC/DB Contractor pays performance liquidated damages to Concessionaire, which in turn it may be required to pay to Government under the Concession Agreement.</a:t>
            </a:r>
          </a:p>
          <a:p>
            <a:pPr lvl="3">
              <a:lnSpc>
                <a:spcPct val="90000"/>
              </a:lnSpc>
            </a:pPr>
            <a:endParaRPr lang="en-US" sz="3100" dirty="0"/>
          </a:p>
          <a:p>
            <a:pPr lvl="2">
              <a:lnSpc>
                <a:spcPct val="90000"/>
              </a:lnSpc>
            </a:pPr>
            <a:r>
              <a:rPr lang="en-US" sz="3100" dirty="0"/>
              <a:t>If the plant falls below an agreed threshold of performance, Concessionaire can terminate EPC/DB Contract, with damages payable by EPC/DB Contractor in sufficient amount to either repay debt, equity returns expected or often to allow Concessionaire to complete construction/remedy defects with another contractor.</a:t>
            </a:r>
          </a:p>
          <a:p>
            <a:pPr lvl="2">
              <a:lnSpc>
                <a:spcPct val="90000"/>
              </a:lnSpc>
            </a:pPr>
            <a:endParaRPr lang="en-US" sz="3100" dirty="0"/>
          </a:p>
          <a:p>
            <a:pPr lvl="1"/>
            <a:r>
              <a:rPr lang="en-US" sz="3100" dirty="0"/>
              <a:t>EPC/DB Contract also provides plant is to be completed by a </a:t>
            </a:r>
            <a:r>
              <a:rPr lang="en-US" sz="3100" b="1" dirty="0"/>
              <a:t>specified completion date</a:t>
            </a:r>
            <a:r>
              <a:rPr lang="en-US" sz="3100" dirty="0"/>
              <a:t>.</a:t>
            </a:r>
            <a:r>
              <a:rPr lang="en-US" sz="3100" dirty="0">
                <a:highlight>
                  <a:srgbClr val="FFFF00"/>
                </a:highlight>
              </a:rPr>
              <a:t> </a:t>
            </a:r>
            <a:r>
              <a:rPr lang="en-US" sz="3100" dirty="0"/>
              <a:t>If plant satisfactorily completed but within an agreed period after target completion date, EPC/DB Contractor pays </a:t>
            </a:r>
            <a:r>
              <a:rPr lang="en-US" sz="3100" b="1" dirty="0"/>
              <a:t>delay liquidated damages</a:t>
            </a:r>
            <a:r>
              <a:rPr lang="en-US" sz="3100" dirty="0"/>
              <a:t> to Concessionaire (assuming no justifiable excuse, e.g., force majeure or breach by Concessionaire).  If plant satisfactorily completed sufficiently ahead of target completion date, bonus often paid to EPC Contractor.  These LDs are, in turn, payable by Concessionaire to the Government Owner under the Concession Agreement.</a:t>
            </a:r>
          </a:p>
          <a:p>
            <a:pPr lvl="2"/>
            <a:r>
              <a:rPr lang="en-US" sz="3100" dirty="0"/>
              <a:t>If plant not satisfactorily completed </a:t>
            </a:r>
            <a:r>
              <a:rPr lang="en-US" sz="3100" b="1" dirty="0"/>
              <a:t>after sufficiently long period </a:t>
            </a:r>
            <a:r>
              <a:rPr lang="en-US" sz="3100" dirty="0"/>
              <a:t>following targeted completion date in Concession Agreement and EPC/DB Contract, Concessionaire</a:t>
            </a:r>
            <a:r>
              <a:rPr lang="en-US" sz="3100" b="1" dirty="0"/>
              <a:t> can terminate</a:t>
            </a:r>
            <a:r>
              <a:rPr lang="en-US" sz="3100" dirty="0"/>
              <a:t> EPC/DB Contract (assuming no justifiable excuse).</a:t>
            </a:r>
          </a:p>
          <a:p>
            <a:pPr lvl="2">
              <a:lnSpc>
                <a:spcPct val="90000"/>
              </a:lnSpc>
            </a:pPr>
            <a:endParaRPr lang="en-US" sz="3100" dirty="0"/>
          </a:p>
          <a:p>
            <a:pPr lvl="1"/>
            <a:r>
              <a:rPr lang="en-US" sz="3100" b="1" dirty="0"/>
              <a:t>Termination </a:t>
            </a:r>
            <a:r>
              <a:rPr lang="en-US" sz="3100" dirty="0"/>
              <a:t>of EPC/DB Contract</a:t>
            </a:r>
          </a:p>
          <a:p>
            <a:pPr lvl="3"/>
            <a:r>
              <a:rPr lang="en-US" sz="3100" dirty="0"/>
              <a:t>By Concessionaire for extended failure to complete plant, plant performance significantly below technical specifications, material breaches by EPC/DB Contractor (beyond cure periods), or bankruptcy of EPC/DB Contractor.</a:t>
            </a:r>
          </a:p>
          <a:p>
            <a:pPr lvl="3"/>
            <a:r>
              <a:rPr lang="en-US" sz="3100" dirty="0"/>
              <a:t>By EPC/DB Contractor for payment failures, material breaches by Concessionaire (beyond cure periods), or bankruptcy of Concessionaire.</a:t>
            </a:r>
          </a:p>
          <a:p>
            <a:pPr lvl="3"/>
            <a:r>
              <a:rPr lang="en-US" sz="3100" dirty="0"/>
              <a:t>By Concessionaire or EPC/DB Contractor for extended Force Majeure.</a:t>
            </a:r>
          </a:p>
          <a:p>
            <a:pPr lvl="2">
              <a:lnSpc>
                <a:spcPct val="90000"/>
              </a:lnSpc>
            </a:pPr>
            <a:endParaRPr lang="en-US" sz="3100" dirty="0"/>
          </a:p>
          <a:p>
            <a:r>
              <a:rPr lang="en-US" sz="3100" b="1" dirty="0"/>
              <a:t>Consequences of Termination </a:t>
            </a:r>
            <a:r>
              <a:rPr lang="en-US" sz="3100" dirty="0"/>
              <a:t>of EPC Contract</a:t>
            </a:r>
          </a:p>
          <a:p>
            <a:pPr lvl="1"/>
            <a:r>
              <a:rPr lang="en-US" sz="3100" dirty="0"/>
              <a:t>If</a:t>
            </a:r>
            <a:r>
              <a:rPr lang="en-US" sz="3100" b="1" dirty="0"/>
              <a:t> termination by Concessionaire </a:t>
            </a:r>
            <a:r>
              <a:rPr lang="en-US" sz="3100" dirty="0"/>
              <a:t>for EPC/DB Contractor failure.</a:t>
            </a:r>
          </a:p>
          <a:p>
            <a:pPr lvl="2"/>
            <a:r>
              <a:rPr lang="en-US" sz="3100" dirty="0"/>
              <a:t>Concessionaire can replace contractor and deduct additional costs of completing plant from amount otherwise owed to EPC/DB Contractor for work completed.  Concessionaire also entitled to any other damages or costs incurred (subject to certain limitations, e.g., no consequential damages, overall cap on liability, often 100% of EPC/DB Contract Price).</a:t>
            </a:r>
          </a:p>
          <a:p>
            <a:pPr lvl="2"/>
            <a:r>
              <a:rPr lang="en-US" sz="3100" dirty="0"/>
              <a:t>If</a:t>
            </a:r>
            <a:r>
              <a:rPr lang="en-US" sz="3100" b="1" dirty="0"/>
              <a:t> termination by EPC/DB Contractor</a:t>
            </a:r>
            <a:r>
              <a:rPr lang="en-US" sz="3100" dirty="0"/>
              <a:t> for Concessionaire failure.</a:t>
            </a:r>
          </a:p>
          <a:p>
            <a:pPr lvl="4"/>
            <a:r>
              <a:rPr lang="en-US" sz="3100" dirty="0"/>
              <a:t>EPC/DB Contractor entitled to payment for all work completed.</a:t>
            </a:r>
          </a:p>
          <a:p>
            <a:pPr lvl="4"/>
            <a:r>
              <a:rPr lang="en-US" sz="3100" dirty="0"/>
              <a:t>Plus any other damages or costs incurred (subject to certain limitations, e.g., no consequential damages).</a:t>
            </a:r>
          </a:p>
          <a:p>
            <a:pPr lvl="3"/>
            <a:r>
              <a:rPr lang="en-US" sz="3100" dirty="0"/>
              <a:t>If</a:t>
            </a:r>
            <a:r>
              <a:rPr lang="en-US" sz="3100" b="1" dirty="0"/>
              <a:t> termination for extended Natural Force Majeure.</a:t>
            </a:r>
          </a:p>
          <a:p>
            <a:pPr lvl="4"/>
            <a:r>
              <a:rPr lang="en-US" sz="3100" dirty="0"/>
              <a:t>EPC/DB Contractor entitled to payment for work already completed.</a:t>
            </a:r>
          </a:p>
          <a:p>
            <a:endParaRPr lang="en-US" b="1" dirty="0"/>
          </a:p>
        </p:txBody>
      </p:sp>
      <p:sp>
        <p:nvSpPr>
          <p:cNvPr id="4" name="Slide Number Placeholder 3"/>
          <p:cNvSpPr>
            <a:spLocks noGrp="1"/>
          </p:cNvSpPr>
          <p:nvPr>
            <p:ph type="sldNum" sz="quarter" idx="10"/>
          </p:nvPr>
        </p:nvSpPr>
        <p:spPr/>
        <p:txBody>
          <a:bodyPr/>
          <a:lstStyle/>
          <a:p>
            <a:fld id="{2265F8EC-E520-4ABF-BC7B-AD4E6D1CC26B}" type="slidenum">
              <a:rPr lang="en-US" smtClean="0"/>
              <a:pPr/>
              <a:t>29</a:t>
            </a:fld>
            <a:endParaRPr lang="en-US" dirty="0"/>
          </a:p>
        </p:txBody>
      </p:sp>
    </p:spTree>
    <p:extLst>
      <p:ext uri="{BB962C8B-B14F-4D97-AF65-F5344CB8AC3E}">
        <p14:creationId xmlns:p14="http://schemas.microsoft.com/office/powerpoint/2010/main" val="231020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3</a:t>
            </a:fld>
            <a:endParaRPr lang="en-US"/>
          </a:p>
        </p:txBody>
      </p:sp>
    </p:spTree>
    <p:extLst>
      <p:ext uri="{BB962C8B-B14F-4D97-AF65-F5344CB8AC3E}">
        <p14:creationId xmlns:p14="http://schemas.microsoft.com/office/powerpoint/2010/main" val="3522996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lvl="1"/>
            <a:r>
              <a:rPr lang="en-US" b="1" dirty="0"/>
              <a:t>WILL NOT COVER THE FOLLOWING.</a:t>
            </a:r>
          </a:p>
          <a:p>
            <a:pPr lvl="1"/>
            <a:endParaRPr lang="en-US" dirty="0"/>
          </a:p>
          <a:p>
            <a:pPr lvl="1"/>
            <a:r>
              <a:rPr lang="en-US" dirty="0"/>
              <a:t>Government protections:</a:t>
            </a:r>
          </a:p>
          <a:p>
            <a:pPr lvl="1"/>
            <a:endParaRPr lang="en-US" dirty="0"/>
          </a:p>
          <a:p>
            <a:pPr lvl="2"/>
            <a:r>
              <a:rPr lang="en-US" b="1" dirty="0"/>
              <a:t>Liquidated damages </a:t>
            </a:r>
            <a:r>
              <a:rPr lang="en-US" dirty="0"/>
              <a:t>payable by Concessionaire to government and/or reduction in availability fees/tariff if assets are not built to agreed standards and technical specifications.</a:t>
            </a:r>
            <a:br>
              <a:rPr lang="en-US" dirty="0"/>
            </a:br>
            <a:endParaRPr lang="en-US" dirty="0"/>
          </a:p>
          <a:p>
            <a:pPr lvl="2"/>
            <a:r>
              <a:rPr lang="en-US" b="1" dirty="0"/>
              <a:t>Right of Government to terminate</a:t>
            </a:r>
            <a:r>
              <a:rPr lang="en-US" dirty="0"/>
              <a:t>.  If assets are below a threshold of “contracted performance” or delays beyond targeted deadlines, Government has the right to terminate PPA.</a:t>
            </a:r>
            <a:br>
              <a:rPr lang="en-US" dirty="0"/>
            </a:br>
            <a:endParaRPr lang="en-US" dirty="0"/>
          </a:p>
          <a:p>
            <a:pPr lvl="1"/>
            <a:r>
              <a:rPr lang="en-US" dirty="0"/>
              <a:t>Concession Agreement also usually provides work/plant is to be completed by a </a:t>
            </a:r>
            <a:r>
              <a:rPr lang="en-US" b="1" dirty="0"/>
              <a:t>specified completion date, </a:t>
            </a:r>
            <a:r>
              <a:rPr lang="en-US" dirty="0"/>
              <a:t>with liquidated damages payable from Concessionaire to Government Owner if work and plant are not completed by agreed date (assuming no justifiable excuse, e.g., force majeure or breach by Government Owner).</a:t>
            </a:r>
          </a:p>
          <a:p>
            <a:pPr lvl="1"/>
            <a:r>
              <a:rPr lang="en-US" sz="3000" dirty="0"/>
              <a:t>If completion does not occur after sufficiently long period following targeted completion date – Government Owner can terminate Concession Agreement (assuming no justifiable excuse).</a:t>
            </a:r>
          </a:p>
          <a:p>
            <a:pPr lvl="1"/>
            <a:endParaRPr lang="en-US" sz="3000" dirty="0"/>
          </a:p>
          <a:p>
            <a:pPr lvl="1"/>
            <a:r>
              <a:rPr lang="en-US" b="1" dirty="0"/>
              <a:t>Termination </a:t>
            </a:r>
            <a:r>
              <a:rPr lang="en-US" dirty="0"/>
              <a:t>of O&amp;M</a:t>
            </a:r>
          </a:p>
          <a:p>
            <a:pPr lvl="2"/>
            <a:r>
              <a:rPr lang="en-US" b="1" dirty="0"/>
              <a:t>By Operator</a:t>
            </a:r>
            <a:r>
              <a:rPr lang="en-US" dirty="0"/>
              <a:t>, for </a:t>
            </a:r>
            <a:r>
              <a:rPr lang="en-US" b="1" dirty="0"/>
              <a:t>payment failures</a:t>
            </a:r>
            <a:r>
              <a:rPr lang="en-US" dirty="0"/>
              <a:t>, </a:t>
            </a:r>
            <a:r>
              <a:rPr lang="en-US" b="1" dirty="0"/>
              <a:t>extended</a:t>
            </a:r>
            <a:r>
              <a:rPr lang="en-US" dirty="0"/>
              <a:t> </a:t>
            </a:r>
            <a:r>
              <a:rPr lang="en-US" b="1" dirty="0"/>
              <a:t>Political Force Majeure Events</a:t>
            </a:r>
            <a:r>
              <a:rPr lang="en-US" dirty="0"/>
              <a:t>, </a:t>
            </a:r>
            <a:r>
              <a:rPr lang="en-US" b="1" dirty="0"/>
              <a:t>material breaches </a:t>
            </a:r>
            <a:r>
              <a:rPr lang="en-US" dirty="0"/>
              <a:t>by Government (beyond cure periods), or bankruptcy of SOE (if relevant).</a:t>
            </a:r>
          </a:p>
          <a:p>
            <a:pPr lvl="2"/>
            <a:r>
              <a:rPr lang="en-US" b="1" dirty="0"/>
              <a:t>By SOE Purchaser</a:t>
            </a:r>
            <a:r>
              <a:rPr lang="en-US" dirty="0"/>
              <a:t>, for extended </a:t>
            </a:r>
            <a:r>
              <a:rPr lang="en-US" b="1" dirty="0"/>
              <a:t>failure by Operator to complete works</a:t>
            </a:r>
            <a:r>
              <a:rPr lang="en-US" dirty="0"/>
              <a:t>, performance deficiencies per tech. specifications (at completion or during operation) significantly </a:t>
            </a:r>
            <a:r>
              <a:rPr lang="en-US" b="1" dirty="0"/>
              <a:t>below targets</a:t>
            </a:r>
            <a:r>
              <a:rPr lang="en-US" dirty="0"/>
              <a:t>, </a:t>
            </a:r>
            <a:r>
              <a:rPr lang="en-US" b="1" dirty="0"/>
              <a:t>material breaches </a:t>
            </a:r>
            <a:r>
              <a:rPr lang="en-US" dirty="0"/>
              <a:t>by Operator (beyond cure periods), or bankruptcy of Operator.</a:t>
            </a:r>
          </a:p>
          <a:p>
            <a:pPr lvl="2"/>
            <a:r>
              <a:rPr lang="en-US" dirty="0"/>
              <a:t>By Operator or Government for </a:t>
            </a:r>
            <a:r>
              <a:rPr lang="en-US" b="1" dirty="0"/>
              <a:t>extended Natural Force Majeure</a:t>
            </a:r>
            <a:r>
              <a:rPr lang="en-US" dirty="0"/>
              <a:t>.</a:t>
            </a:r>
          </a:p>
          <a:p>
            <a:pPr lvl="2"/>
            <a:r>
              <a:rPr lang="en-US" dirty="0"/>
              <a:t>Automatically at end of term of O&amp;M Agreement.</a:t>
            </a:r>
          </a:p>
          <a:p>
            <a:pPr lvl="1"/>
            <a:endParaRPr lang="en-US" sz="3000" dirty="0"/>
          </a:p>
          <a:p>
            <a:pPr lvl="1"/>
            <a:r>
              <a:rPr lang="en-US" sz="2800" dirty="0"/>
              <a:t>Force Majeure – events beyond the control of the party claiming inability to perform its obligations. Can affect construction and operations period risks</a:t>
            </a:r>
          </a:p>
          <a:p>
            <a:pPr lvl="2"/>
            <a:endParaRPr lang="en-US" sz="2400" dirty="0"/>
          </a:p>
          <a:p>
            <a:pPr lvl="3"/>
            <a:r>
              <a:rPr lang="en-US" sz="2400" dirty="0"/>
              <a:t>Can affect completion and therefore beginning of revenue production</a:t>
            </a:r>
          </a:p>
          <a:p>
            <a:pPr lvl="3"/>
            <a:r>
              <a:rPr lang="en-US" sz="2400" dirty="0"/>
              <a:t>Can affect operation of power plant and therefore interrupt revenues</a:t>
            </a:r>
          </a:p>
          <a:p>
            <a:pPr lvl="3"/>
            <a:endParaRPr lang="en-US" sz="2400" dirty="0"/>
          </a:p>
          <a:p>
            <a:pPr lvl="1"/>
            <a:r>
              <a:rPr lang="en-US" sz="3000" dirty="0"/>
              <a:t>Effect of FME—relief from being in default for failure to perform, permitted delays (and possible extension of the contract) and, depending on the nature of the FME, continued payments </a:t>
            </a:r>
          </a:p>
          <a:p>
            <a:pPr lvl="1"/>
            <a:r>
              <a:rPr lang="en-US" sz="3000" dirty="0"/>
              <a:t>Many natural events are insurable—but....climate events affecting adaptation/resilience assets may not be  </a:t>
            </a:r>
          </a:p>
          <a:p>
            <a:pPr lvl="1"/>
            <a:endParaRPr lang="en-US" sz="3000" dirty="0"/>
          </a:p>
          <a:p>
            <a:endParaRPr lang="en-US" dirty="0"/>
          </a:p>
        </p:txBody>
      </p:sp>
      <p:sp>
        <p:nvSpPr>
          <p:cNvPr id="4" name="Slide Number Placeholder 3"/>
          <p:cNvSpPr>
            <a:spLocks noGrp="1"/>
          </p:cNvSpPr>
          <p:nvPr>
            <p:ph type="sldNum" sz="quarter" idx="10"/>
          </p:nvPr>
        </p:nvSpPr>
        <p:spPr/>
        <p:txBody>
          <a:bodyPr/>
          <a:lstStyle/>
          <a:p>
            <a:fld id="{2265F8EC-E520-4ABF-BC7B-AD4E6D1CC26B}" type="slidenum">
              <a:rPr lang="en-US" smtClean="0"/>
              <a:pPr/>
              <a:t>30</a:t>
            </a:fld>
            <a:endParaRPr lang="en-US" dirty="0"/>
          </a:p>
        </p:txBody>
      </p:sp>
    </p:spTree>
    <p:extLst>
      <p:ext uri="{BB962C8B-B14F-4D97-AF65-F5344CB8AC3E}">
        <p14:creationId xmlns:p14="http://schemas.microsoft.com/office/powerpoint/2010/main" val="722856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31</a:t>
            </a:fld>
            <a:endParaRPr lang="en-US"/>
          </a:p>
        </p:txBody>
      </p:sp>
    </p:spTree>
    <p:extLst>
      <p:ext uri="{BB962C8B-B14F-4D97-AF65-F5344CB8AC3E}">
        <p14:creationId xmlns:p14="http://schemas.microsoft.com/office/powerpoint/2010/main" val="1443242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55000" lnSpcReduction="20000"/>
          </a:bodyPr>
          <a:lstStyle/>
          <a:p>
            <a:pPr lvl="1">
              <a:defRPr/>
            </a:pPr>
            <a:r>
              <a:rPr lang="en-US" b="0" dirty="0"/>
              <a:t>Construction: </a:t>
            </a:r>
          </a:p>
          <a:p>
            <a:pPr lvl="1">
              <a:defRPr/>
            </a:pPr>
            <a:r>
              <a:rPr lang="en-US" b="0" dirty="0"/>
              <a:t>	- Non-</a:t>
            </a:r>
            <a:r>
              <a:rPr lang="en-US" b="0" dirty="0" err="1"/>
              <a:t>Pol</a:t>
            </a:r>
            <a:r>
              <a:rPr lang="en-US" b="0" dirty="0"/>
              <a:t> Force Majeure (e.g., earthquake, hurricane, fire) </a:t>
            </a:r>
          </a:p>
          <a:p>
            <a:pPr lvl="1">
              <a:defRPr/>
            </a:pPr>
            <a:r>
              <a:rPr lang="en-US" b="0" dirty="0"/>
              <a:t>		- impacts Project Company and delays completion  -------&gt; no Capacity 		   Payments until complete but no Liquidated Damages payable to Off-taker.</a:t>
            </a:r>
          </a:p>
          <a:p>
            <a:pPr lvl="1">
              <a:defRPr/>
            </a:pPr>
            <a:r>
              <a:rPr lang="en-US" b="0" dirty="0"/>
              <a:t>		- prevents Off-taker from taking power, thereby delaying completion --</a:t>
            </a:r>
            <a:r>
              <a:rPr lang="en-US" b="0" dirty="0">
                <a:sym typeface="Wingdings" pitchFamily="2" charset="2"/>
              </a:rPr>
              <a:t> </a:t>
            </a:r>
            <a:r>
              <a:rPr lang="en-US" b="0" dirty="0"/>
              <a:t>Capacity Payments 		  may still begin.</a:t>
            </a:r>
          </a:p>
          <a:p>
            <a:pPr lvl="1">
              <a:defRPr/>
            </a:pPr>
            <a:r>
              <a:rPr lang="en-US" b="0" dirty="0"/>
              <a:t> 	- If Political FM delays completion -----</a:t>
            </a:r>
            <a:r>
              <a:rPr lang="en-US" b="0" dirty="0">
                <a:sym typeface="Wingdings" pitchFamily="2" charset="2"/>
              </a:rPr>
              <a:t></a:t>
            </a:r>
            <a:r>
              <a:rPr lang="en-US" b="0" dirty="0"/>
              <a:t> Capacity Payments begin. </a:t>
            </a:r>
          </a:p>
          <a:p>
            <a:pPr lvl="1">
              <a:defRPr/>
            </a:pPr>
            <a:endParaRPr lang="en-US" b="0" dirty="0"/>
          </a:p>
          <a:p>
            <a:pPr lvl="1">
              <a:defRPr/>
            </a:pPr>
            <a:r>
              <a:rPr lang="en-US" b="0" dirty="0">
                <a:solidFill>
                  <a:schemeClr val="accent1">
                    <a:lumMod val="60000"/>
                    <a:lumOff val="40000"/>
                  </a:schemeClr>
                </a:solidFill>
              </a:rPr>
              <a:t>Operation:</a:t>
            </a:r>
          </a:p>
          <a:p>
            <a:pPr lvl="1">
              <a:defRPr/>
            </a:pPr>
            <a:endParaRPr lang="en-US" b="0" dirty="0">
              <a:solidFill>
                <a:schemeClr val="accent1">
                  <a:lumMod val="60000"/>
                  <a:lumOff val="40000"/>
                </a:schemeClr>
              </a:solidFill>
            </a:endParaRPr>
          </a:p>
          <a:p>
            <a:pPr lvl="1">
              <a:defRPr/>
            </a:pPr>
            <a:r>
              <a:rPr lang="en-US" b="0" i="1" dirty="0">
                <a:solidFill>
                  <a:schemeClr val="accent1">
                    <a:lumMod val="60000"/>
                    <a:lumOff val="40000"/>
                  </a:schemeClr>
                </a:solidFill>
              </a:rPr>
              <a:t>If Natural Force Majeure impacts Project Company and stops (or reduces) operation --</a:t>
            </a:r>
            <a:r>
              <a:rPr lang="en-US" b="0" i="1" dirty="0">
                <a:solidFill>
                  <a:schemeClr val="accent1">
                    <a:lumMod val="60000"/>
                    <a:lumOff val="40000"/>
                  </a:schemeClr>
                </a:solidFill>
                <a:sym typeface="Wingdings" pitchFamily="2" charset="2"/>
              </a:rPr>
              <a:t></a:t>
            </a:r>
            <a:r>
              <a:rPr lang="en-US" b="0" i="1" dirty="0">
                <a:solidFill>
                  <a:schemeClr val="accent1">
                    <a:lumMod val="60000"/>
                    <a:lumOff val="40000"/>
                  </a:schemeClr>
                </a:solidFill>
              </a:rPr>
              <a:t> Capacity Payments stop (or are reduced).</a:t>
            </a:r>
          </a:p>
          <a:p>
            <a:pPr lvl="1">
              <a:defRPr/>
            </a:pPr>
            <a:r>
              <a:rPr lang="en-US" b="0" i="1" dirty="0">
                <a:solidFill>
                  <a:schemeClr val="accent1">
                    <a:lumMod val="60000"/>
                    <a:lumOff val="40000"/>
                  </a:schemeClr>
                </a:solidFill>
              </a:rPr>
              <a:t>If Natural Force Majeure impacts Off-taker and stops (or reduces) operation---</a:t>
            </a:r>
            <a:r>
              <a:rPr lang="en-US" b="0" i="1" dirty="0">
                <a:solidFill>
                  <a:schemeClr val="accent1">
                    <a:lumMod val="60000"/>
                    <a:lumOff val="40000"/>
                  </a:schemeClr>
                </a:solidFill>
                <a:sym typeface="Wingdings" pitchFamily="2" charset="2"/>
              </a:rPr>
              <a:t></a:t>
            </a:r>
            <a:r>
              <a:rPr lang="en-US" b="0" i="1" dirty="0">
                <a:solidFill>
                  <a:schemeClr val="accent1">
                    <a:lumMod val="60000"/>
                    <a:lumOff val="40000"/>
                  </a:schemeClr>
                </a:solidFill>
              </a:rPr>
              <a:t> Capacity Payments continue.</a:t>
            </a:r>
          </a:p>
          <a:p>
            <a:pPr>
              <a:defRPr/>
            </a:pPr>
            <a:endParaRPr lang="en-US" b="0" dirty="0"/>
          </a:p>
          <a:p>
            <a:pPr>
              <a:defRPr/>
            </a:pPr>
            <a:r>
              <a:rPr lang="en-US" b="0" dirty="0"/>
              <a:t>           </a:t>
            </a:r>
            <a:r>
              <a:rPr lang="en-US" b="0" i="1" dirty="0"/>
              <a:t>If Political FM stops (or reduces) operation  -----</a:t>
            </a:r>
            <a:r>
              <a:rPr lang="en-US" b="0" i="1" dirty="0">
                <a:sym typeface="Wingdings" pitchFamily="2" charset="2"/>
              </a:rPr>
              <a:t></a:t>
            </a:r>
            <a:r>
              <a:rPr lang="en-US" b="0" i="1" dirty="0"/>
              <a:t> Capacity Payments continue unreduced.</a:t>
            </a:r>
          </a:p>
          <a:p>
            <a:pPr>
              <a:defRPr/>
            </a:pPr>
            <a:r>
              <a:rPr lang="en-US" b="0" dirty="0"/>
              <a:t>           </a:t>
            </a:r>
            <a:r>
              <a:rPr lang="en-US" b="0" i="1" dirty="0"/>
              <a:t>If Political Force Majeure increases Project Company’s costs, additional costs are passed on to the Off-taker.</a:t>
            </a:r>
          </a:p>
          <a:p>
            <a:pPr>
              <a:defRPr/>
            </a:pPr>
            <a:endParaRPr lang="en-US" b="0" i="1" dirty="0"/>
          </a:p>
          <a:p>
            <a:pPr>
              <a:defRPr/>
            </a:pPr>
            <a:r>
              <a:rPr lang="en-US" b="0" dirty="0"/>
              <a:t>For extended Force Majeure.</a:t>
            </a:r>
          </a:p>
          <a:p>
            <a:pPr>
              <a:defRPr/>
            </a:pPr>
            <a:r>
              <a:rPr lang="en-US" b="0" dirty="0"/>
              <a:t>* If Natural Force Majeure, either can terminate.</a:t>
            </a:r>
          </a:p>
          <a:p>
            <a:pPr>
              <a:defRPr/>
            </a:pPr>
            <a:r>
              <a:rPr lang="en-US" b="0" dirty="0"/>
              <a:t>* If Political Force Majeure, Project Company can terminate.</a:t>
            </a:r>
          </a:p>
          <a:p>
            <a:pPr>
              <a:defRPr/>
            </a:pPr>
            <a:r>
              <a:rPr lang="en-US" b="0" dirty="0"/>
              <a:t>Note, may be different outcomes where Off-taker not government owned entity(e.g., captive power plants).</a:t>
            </a:r>
          </a:p>
          <a:p>
            <a:pPr>
              <a:defRPr/>
            </a:pPr>
            <a:r>
              <a:rPr lang="en-US" b="0" dirty="0"/>
              <a:t>Note, role of insurance(delay in start-up, business interruption, and property/casualty) to mitigate Natural Force Majeure risks.</a:t>
            </a:r>
          </a:p>
          <a:p>
            <a:pPr lvl="1">
              <a:defRPr/>
            </a:pPr>
            <a:endParaRPr lang="en-US" b="0" i="1" dirty="0">
              <a:solidFill>
                <a:schemeClr val="accent1">
                  <a:lumMod val="60000"/>
                  <a:lumOff val="40000"/>
                </a:schemeClr>
              </a:solidFill>
            </a:endParaRPr>
          </a:p>
          <a:p>
            <a:pPr lvl="1">
              <a:defRPr/>
            </a:pPr>
            <a:r>
              <a:rPr lang="en-US" b="0" i="1" dirty="0">
                <a:solidFill>
                  <a:schemeClr val="accent1">
                    <a:lumMod val="60000"/>
                    <a:lumOff val="40000"/>
                  </a:schemeClr>
                </a:solidFill>
              </a:rPr>
              <a:t>Default Termination:</a:t>
            </a:r>
          </a:p>
          <a:p>
            <a:pPr lvl="1">
              <a:defRPr/>
            </a:pPr>
            <a:endParaRPr lang="en-US" b="0" i="1" dirty="0">
              <a:solidFill>
                <a:schemeClr val="accent1">
                  <a:lumMod val="60000"/>
                  <a:lumOff val="40000"/>
                </a:schemeClr>
              </a:solidFill>
            </a:endParaRPr>
          </a:p>
          <a:p>
            <a:pPr>
              <a:defRPr/>
            </a:pPr>
            <a:r>
              <a:rPr lang="en-US" sz="1600" i="1" dirty="0"/>
              <a:t>If termination by Project Company for Off-taker default(same as Political Force Majeure), typically right to “</a:t>
            </a:r>
            <a:r>
              <a:rPr lang="en-US" sz="1600" i="1" dirty="0" err="1"/>
              <a:t>put”plant</a:t>
            </a:r>
            <a:r>
              <a:rPr lang="en-US" sz="1600" i="1" dirty="0"/>
              <a:t> to Off-taker. “Put” price to cover all debt, return of and on equity, plus costs.</a:t>
            </a:r>
          </a:p>
          <a:p>
            <a:pPr>
              <a:defRPr/>
            </a:pPr>
            <a:r>
              <a:rPr lang="en-US" sz="1600" dirty="0"/>
              <a:t>If termination by Off-taker for Project Company default, often right to purchase plant not always obligation to purchase (stranded asset risk). Less relevant where Project can sell to spot market or industrial clients. Lower “put” price but still sufficient to cover debt. </a:t>
            </a:r>
          </a:p>
          <a:p>
            <a:pPr>
              <a:defRPr/>
            </a:pPr>
            <a:r>
              <a:rPr lang="en-US" sz="1600" dirty="0"/>
              <a:t>If termination for extended Natural Force Majeure, sometimes “put” and “call” rights. Casualty insurance provides protection.</a:t>
            </a:r>
          </a:p>
          <a:p>
            <a:pPr>
              <a:defRPr/>
            </a:pPr>
            <a:r>
              <a:rPr lang="en-US" sz="1600" dirty="0"/>
              <a:t>If termination at end of term of PPA, frequently plant transferred to Off-taker (often at nominal or reduced price).</a:t>
            </a:r>
          </a:p>
          <a:p>
            <a:pPr>
              <a:defRPr/>
            </a:pPr>
            <a:endParaRPr lang="en-US" sz="1600" dirty="0"/>
          </a:p>
          <a:p>
            <a:pPr>
              <a:defRPr/>
            </a:pPr>
            <a:endParaRPr lang="en-US" sz="1600" dirty="0"/>
          </a:p>
          <a:p>
            <a:pPr lvl="1">
              <a:defRPr/>
            </a:pPr>
            <a:endParaRPr lang="en-US" b="0" i="1" dirty="0">
              <a:solidFill>
                <a:schemeClr val="accent1">
                  <a:lumMod val="60000"/>
                  <a:lumOff val="40000"/>
                </a:schemeClr>
              </a:solidFill>
            </a:endParaRPr>
          </a:p>
          <a:p>
            <a:pPr>
              <a:defRPr/>
            </a:pPr>
            <a:r>
              <a:rPr lang="en-US" b="0" dirty="0"/>
              <a:t>Re solar and wind especially, </a:t>
            </a:r>
            <a:r>
              <a:rPr lang="en-US" b="0" baseline="0" dirty="0"/>
              <a:t>often without capacity payments (i.e., energy only), feed in tariffs with subsidy elements which heighten the change of law risk.</a:t>
            </a:r>
          </a:p>
          <a:p>
            <a:pPr>
              <a:defRPr/>
            </a:pPr>
            <a:endParaRPr lang="en-US" baseline="0" dirty="0"/>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33239D-E64D-4B53-B924-834C83977127}" type="slidenum">
              <a:rPr lang="en-US">
                <a:cs typeface="Arial" charset="0"/>
              </a:rPr>
              <a:pPr fontAlgn="base">
                <a:spcBef>
                  <a:spcPct val="0"/>
                </a:spcBef>
                <a:spcAft>
                  <a:spcPct val="0"/>
                </a:spcAft>
              </a:pPr>
              <a:t>32</a:t>
            </a:fld>
            <a:endParaRPr lang="en-US">
              <a:cs typeface="Arial" charset="0"/>
            </a:endParaRPr>
          </a:p>
        </p:txBody>
      </p:sp>
    </p:spTree>
    <p:extLst>
      <p:ext uri="{BB962C8B-B14F-4D97-AF65-F5344CB8AC3E}">
        <p14:creationId xmlns:p14="http://schemas.microsoft.com/office/powerpoint/2010/main" val="120094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baseline="0" dirty="0"/>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33239D-E64D-4B53-B924-834C83977127}" type="slidenum">
              <a:rPr lang="en-US">
                <a:cs typeface="Arial" charset="0"/>
              </a:rPr>
              <a:pPr fontAlgn="base">
                <a:spcBef>
                  <a:spcPct val="0"/>
                </a:spcBef>
                <a:spcAft>
                  <a:spcPct val="0"/>
                </a:spcAft>
              </a:pPr>
              <a:t>33</a:t>
            </a:fld>
            <a:endParaRPr lang="en-US">
              <a:cs typeface="Arial" charset="0"/>
            </a:endParaRPr>
          </a:p>
        </p:txBody>
      </p:sp>
    </p:spTree>
    <p:extLst>
      <p:ext uri="{BB962C8B-B14F-4D97-AF65-F5344CB8AC3E}">
        <p14:creationId xmlns:p14="http://schemas.microsoft.com/office/powerpoint/2010/main" val="2431246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34</a:t>
            </a:fld>
            <a:endParaRPr lang="en-US"/>
          </a:p>
        </p:txBody>
      </p:sp>
    </p:spTree>
    <p:extLst>
      <p:ext uri="{BB962C8B-B14F-4D97-AF65-F5344CB8AC3E}">
        <p14:creationId xmlns:p14="http://schemas.microsoft.com/office/powerpoint/2010/main" val="1837195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6D318-A325-445B-8998-EFF1600A9DA4}" type="slidenum">
              <a:rPr lang="en-US" smtClean="0"/>
              <a:t>35</a:t>
            </a:fld>
            <a:endParaRPr lang="en-US"/>
          </a:p>
        </p:txBody>
      </p:sp>
    </p:spTree>
    <p:extLst>
      <p:ext uri="{BB962C8B-B14F-4D97-AF65-F5344CB8AC3E}">
        <p14:creationId xmlns:p14="http://schemas.microsoft.com/office/powerpoint/2010/main" val="2415545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A6D318-A325-445B-8998-EFF1600A9DA4}" type="slidenum">
              <a:rPr lang="en-US" smtClean="0"/>
              <a:t>36</a:t>
            </a:fld>
            <a:endParaRPr lang="en-US"/>
          </a:p>
        </p:txBody>
      </p:sp>
    </p:spTree>
    <p:extLst>
      <p:ext uri="{BB962C8B-B14F-4D97-AF65-F5344CB8AC3E}">
        <p14:creationId xmlns:p14="http://schemas.microsoft.com/office/powerpoint/2010/main" val="576438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6D318-A325-445B-8998-EFF1600A9DA4}" type="slidenum">
              <a:rPr lang="en-US" smtClean="0"/>
              <a:t>37</a:t>
            </a:fld>
            <a:endParaRPr lang="en-US"/>
          </a:p>
        </p:txBody>
      </p:sp>
    </p:spTree>
    <p:extLst>
      <p:ext uri="{BB962C8B-B14F-4D97-AF65-F5344CB8AC3E}">
        <p14:creationId xmlns:p14="http://schemas.microsoft.com/office/powerpoint/2010/main" val="2254117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A6D318-A325-445B-8998-EFF1600A9DA4}" type="slidenum">
              <a:rPr lang="en-US" smtClean="0"/>
              <a:t>38</a:t>
            </a:fld>
            <a:endParaRPr lang="en-US"/>
          </a:p>
        </p:txBody>
      </p:sp>
    </p:spTree>
    <p:extLst>
      <p:ext uri="{BB962C8B-B14F-4D97-AF65-F5344CB8AC3E}">
        <p14:creationId xmlns:p14="http://schemas.microsoft.com/office/powerpoint/2010/main" val="3178824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6D318-A325-445B-8998-EFF1600A9DA4}" type="slidenum">
              <a:rPr lang="en-US" smtClean="0"/>
              <a:t>39</a:t>
            </a:fld>
            <a:endParaRPr lang="en-US"/>
          </a:p>
        </p:txBody>
      </p:sp>
    </p:spTree>
    <p:extLst>
      <p:ext uri="{BB962C8B-B14F-4D97-AF65-F5344CB8AC3E}">
        <p14:creationId xmlns:p14="http://schemas.microsoft.com/office/powerpoint/2010/main" val="366768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4</a:t>
            </a:fld>
            <a:endParaRPr lang="en-US"/>
          </a:p>
        </p:txBody>
      </p:sp>
    </p:spTree>
    <p:extLst>
      <p:ext uri="{BB962C8B-B14F-4D97-AF65-F5344CB8AC3E}">
        <p14:creationId xmlns:p14="http://schemas.microsoft.com/office/powerpoint/2010/main" val="1216301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40</a:t>
            </a:fld>
            <a:endParaRPr lang="en-US"/>
          </a:p>
        </p:txBody>
      </p:sp>
    </p:spTree>
    <p:extLst>
      <p:ext uri="{BB962C8B-B14F-4D97-AF65-F5344CB8AC3E}">
        <p14:creationId xmlns:p14="http://schemas.microsoft.com/office/powerpoint/2010/main" val="2168169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2" name="Google Shape;22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7C14A-B183-F146-8D67-CDE15135A88A}" type="slidenum">
              <a:rPr lang="en-US" smtClean="0"/>
              <a:t>5</a:t>
            </a:fld>
            <a:endParaRPr lang="en-US"/>
          </a:p>
        </p:txBody>
      </p:sp>
    </p:spTree>
    <p:extLst>
      <p:ext uri="{BB962C8B-B14F-4D97-AF65-F5344CB8AC3E}">
        <p14:creationId xmlns:p14="http://schemas.microsoft.com/office/powerpoint/2010/main" val="3006906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2525"/>
            <a:ext cx="5486400" cy="3086100"/>
          </a:xfrm>
        </p:spPr>
      </p:sp>
      <p:sp>
        <p:nvSpPr>
          <p:cNvPr id="3" name="Notes Placeholder 2"/>
          <p:cNvSpPr>
            <a:spLocks noGrp="1"/>
          </p:cNvSpPr>
          <p:nvPr>
            <p:ph type="body" idx="1"/>
          </p:nvPr>
        </p:nvSpPr>
        <p:spPr/>
        <p:txBody>
          <a:bodyPr/>
          <a:lstStyle/>
          <a:p>
            <a:r>
              <a:rPr lang="en-US" dirty="0"/>
              <a:t>After Mitigation Climate Action projects fall into two primary categories, which overlap – Time is of the essence in most countries that are already </a:t>
            </a:r>
            <a:r>
              <a:rPr lang="en-US" dirty="0" err="1"/>
              <a:t>oimpacted</a:t>
            </a:r>
            <a:r>
              <a:rPr lang="en-US" dirty="0"/>
              <a:t>.</a:t>
            </a:r>
          </a:p>
          <a:p>
            <a:endParaRPr lang="en-US" dirty="0"/>
          </a:p>
          <a:p>
            <a:r>
              <a:rPr lang="en-US" dirty="0"/>
              <a:t>Need for a better project delivery approach (that is timely, flexible, iterative across all phases, and life cycle oriented)</a:t>
            </a:r>
          </a:p>
          <a:p>
            <a:r>
              <a:rPr lang="en-US" dirty="0"/>
              <a:t>Challenges in the anticipation and management of climate risks</a:t>
            </a:r>
          </a:p>
          <a:p>
            <a:r>
              <a:rPr lang="en-US" dirty="0"/>
              <a:t>Differences between mitigation, adaptation &amp; resilience projects</a:t>
            </a:r>
          </a:p>
          <a:p>
            <a:endParaRPr lang="en-US" dirty="0"/>
          </a:p>
        </p:txBody>
      </p:sp>
      <p:sp>
        <p:nvSpPr>
          <p:cNvPr id="4" name="Slide Number Placeholder 3"/>
          <p:cNvSpPr>
            <a:spLocks noGrp="1"/>
          </p:cNvSpPr>
          <p:nvPr>
            <p:ph type="sldNum" sz="quarter" idx="5"/>
          </p:nvPr>
        </p:nvSpPr>
        <p:spPr/>
        <p:txBody>
          <a:bodyPr/>
          <a:lstStyle/>
          <a:p>
            <a:fld id="{A417C14A-B183-F146-8D67-CDE15135A88A}" type="slidenum">
              <a:rPr lang="en-US" smtClean="0"/>
              <a:t>6</a:t>
            </a:fld>
            <a:endParaRPr lang="en-US"/>
          </a:p>
        </p:txBody>
      </p:sp>
    </p:spTree>
    <p:extLst>
      <p:ext uri="{BB962C8B-B14F-4D97-AF65-F5344CB8AC3E}">
        <p14:creationId xmlns:p14="http://schemas.microsoft.com/office/powerpoint/2010/main" val="777248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Chittagram</a:t>
            </a:r>
            <a:endParaRPr lang="en-US" dirty="0"/>
          </a:p>
        </p:txBody>
      </p:sp>
      <p:sp>
        <p:nvSpPr>
          <p:cNvPr id="4" name="Slide Number Placeholder 3"/>
          <p:cNvSpPr>
            <a:spLocks noGrp="1"/>
          </p:cNvSpPr>
          <p:nvPr>
            <p:ph type="sldNum" sz="quarter" idx="5"/>
          </p:nvPr>
        </p:nvSpPr>
        <p:spPr/>
        <p:txBody>
          <a:bodyPr/>
          <a:lstStyle/>
          <a:p>
            <a:fld id="{A417C14A-B183-F146-8D67-CDE15135A88A}" type="slidenum">
              <a:rPr lang="en-US" smtClean="0"/>
              <a:t>7</a:t>
            </a:fld>
            <a:endParaRPr lang="en-US"/>
          </a:p>
        </p:txBody>
      </p:sp>
    </p:spTree>
    <p:extLst>
      <p:ext uri="{BB962C8B-B14F-4D97-AF65-F5344CB8AC3E}">
        <p14:creationId xmlns:p14="http://schemas.microsoft.com/office/powerpoint/2010/main" val="657570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7C14A-B183-F146-8D67-CDE15135A88A}" type="slidenum">
              <a:rPr lang="en-US" smtClean="0"/>
              <a:t>8</a:t>
            </a:fld>
            <a:endParaRPr lang="en-US"/>
          </a:p>
        </p:txBody>
      </p:sp>
    </p:spTree>
    <p:extLst>
      <p:ext uri="{BB962C8B-B14F-4D97-AF65-F5344CB8AC3E}">
        <p14:creationId xmlns:p14="http://schemas.microsoft.com/office/powerpoint/2010/main" val="3568259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E95D5229-1884-E942-B36B-0621AF70C8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52475" indent="-2873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57288" indent="-2301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22425" indent="-2301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85975" indent="-2301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43175" indent="-2301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000375" indent="-2301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57575" indent="-2301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914775" indent="-2301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2512402-FA46-AD47-8087-E8B5D57AB2F7}"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
        <p:nvSpPr>
          <p:cNvPr id="98306" name="Rectangle 2">
            <a:extLst>
              <a:ext uri="{FF2B5EF4-FFF2-40B4-BE49-F238E27FC236}">
                <a16:creationId xmlns:a16="http://schemas.microsoft.com/office/drawing/2014/main" id="{3944B2F3-348E-AA47-B980-A38D9B41DA82}"/>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3CAC0461-AEC2-3C48-9E0A-1B5D51D27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a:ea typeface="ＭＳ Ｐゴシック" panose="020B0600070205080204" pitchFamily="34" charset="-128"/>
            </a:endParaRPr>
          </a:p>
        </p:txBody>
      </p:sp>
    </p:spTree>
    <p:extLst>
      <p:ext uri="{BB962C8B-B14F-4D97-AF65-F5344CB8AC3E}">
        <p14:creationId xmlns:p14="http://schemas.microsoft.com/office/powerpoint/2010/main" val="953665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185DB8-4F00-4108-B8D0-CA74EED03F60}"/>
              </a:ext>
            </a:extLst>
          </p:cNvPr>
          <p:cNvSpPr/>
          <p:nvPr userDrawn="1"/>
        </p:nvSpPr>
        <p:spPr>
          <a:xfrm>
            <a:off x="0" y="0"/>
            <a:ext cx="12192000" cy="3429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9909F-8B9B-485F-A75A-64BC43F3FCFA}"/>
              </a:ext>
            </a:extLst>
          </p:cNvPr>
          <p:cNvSpPr>
            <a:spLocks noGrp="1"/>
          </p:cNvSpPr>
          <p:nvPr>
            <p:ph type="ctrTitle" hasCustomPrompt="1"/>
          </p:nvPr>
        </p:nvSpPr>
        <p:spPr>
          <a:xfrm>
            <a:off x="1524000" y="866272"/>
            <a:ext cx="9144000" cy="1235075"/>
          </a:xfrm>
        </p:spPr>
        <p:txBody>
          <a:bodyPr anchor="b"/>
          <a:lstStyle>
            <a:lvl1pPr algn="ctr">
              <a:defRPr sz="6000">
                <a:solidFill>
                  <a:schemeClr val="bg1"/>
                </a:solidFill>
              </a:defRPr>
            </a:lvl1pPr>
          </a:lstStyle>
          <a:p>
            <a:r>
              <a:rPr lang="en-US" dirty="0"/>
              <a:t>Click to add Title</a:t>
            </a:r>
          </a:p>
        </p:txBody>
      </p:sp>
      <p:pic>
        <p:nvPicPr>
          <p:cNvPr id="1027" name="Picture 3">
            <a:extLst>
              <a:ext uri="{FF2B5EF4-FFF2-40B4-BE49-F238E27FC236}">
                <a16:creationId xmlns:a16="http://schemas.microsoft.com/office/drawing/2014/main" id="{C3CCF3CE-47EB-4094-A4E2-15C2F39473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3686" y="2557107"/>
            <a:ext cx="1744628" cy="174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1" name="Content Placeholder 10">
            <a:extLst>
              <a:ext uri="{FF2B5EF4-FFF2-40B4-BE49-F238E27FC236}">
                <a16:creationId xmlns:a16="http://schemas.microsoft.com/office/drawing/2014/main" id="{1E5C80A2-EAF6-493D-BFF8-73F205B0C6AE}"/>
              </a:ext>
            </a:extLst>
          </p:cNvPr>
          <p:cNvSpPr>
            <a:spLocks noGrp="1"/>
          </p:cNvSpPr>
          <p:nvPr>
            <p:ph sz="quarter" idx="10" hasCustomPrompt="1"/>
          </p:nvPr>
        </p:nvSpPr>
        <p:spPr>
          <a:xfrm>
            <a:off x="508000" y="4546600"/>
            <a:ext cx="7975600" cy="21336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a:t>
            </a:r>
          </a:p>
        </p:txBody>
      </p:sp>
    </p:spTree>
    <p:extLst>
      <p:ext uri="{BB962C8B-B14F-4D97-AF65-F5344CB8AC3E}">
        <p14:creationId xmlns:p14="http://schemas.microsoft.com/office/powerpoint/2010/main" val="1565800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DCDED8-321F-46F9-9C13-45F1E5888C51}"/>
              </a:ext>
            </a:extLst>
          </p:cNvPr>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6074F928-1B74-4B2C-B45E-A95C6EFF812F}"/>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518F01-C271-4C16-BB20-108161E6F23D}"/>
              </a:ext>
            </a:extLst>
          </p:cNvPr>
          <p:cNvSpPr>
            <a:spLocks noGrp="1"/>
          </p:cNvSpPr>
          <p:nvPr>
            <p:ph type="dt" sz="half" idx="10"/>
          </p:nvPr>
        </p:nvSpPr>
        <p:spPr/>
        <p:txBody>
          <a:bodyPr/>
          <a:lstStyle/>
          <a:p>
            <a:fld id="{A4FDB484-86FA-4835-B5E2-2975A0759C27}" type="datetimeFigureOut">
              <a:rPr lang="en-US" smtClean="0"/>
              <a:t>2/28/2022</a:t>
            </a:fld>
            <a:endParaRPr lang="en-US"/>
          </a:p>
        </p:txBody>
      </p:sp>
      <p:sp>
        <p:nvSpPr>
          <p:cNvPr id="5" name="Footer Placeholder 4">
            <a:extLst>
              <a:ext uri="{FF2B5EF4-FFF2-40B4-BE49-F238E27FC236}">
                <a16:creationId xmlns:a16="http://schemas.microsoft.com/office/drawing/2014/main" id="{C2545646-8D1A-45BA-81E5-14CCE7F7E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255D6-385C-44D5-82D6-9AFDB0005A9B}"/>
              </a:ext>
            </a:extLst>
          </p:cNvPr>
          <p:cNvSpPr>
            <a:spLocks noGrp="1"/>
          </p:cNvSpPr>
          <p:nvPr>
            <p:ph type="sldNum" sz="quarter" idx="12"/>
          </p:nvPr>
        </p:nvSpPr>
        <p:spPr/>
        <p:txBody>
          <a:bodyPr/>
          <a:lstStyle/>
          <a:p>
            <a:fld id="{117AC622-0071-4235-95BC-793350D7A2C5}" type="slidenum">
              <a:rPr lang="en-US" smtClean="0"/>
              <a:t>‹#›</a:t>
            </a:fld>
            <a:endParaRPr lang="en-US"/>
          </a:p>
        </p:txBody>
      </p:sp>
      <p:sp>
        <p:nvSpPr>
          <p:cNvPr id="7" name="Rectangle 6">
            <a:extLst>
              <a:ext uri="{FF2B5EF4-FFF2-40B4-BE49-F238E27FC236}">
                <a16:creationId xmlns:a16="http://schemas.microsoft.com/office/drawing/2014/main" id="{AC5734E2-560F-430E-A74C-FD891F34D2AC}"/>
              </a:ext>
            </a:extLst>
          </p:cNvPr>
          <p:cNvSpPr/>
          <p:nvPr userDrawn="1"/>
        </p:nvSpPr>
        <p:spPr>
          <a:xfrm>
            <a:off x="0" y="6492875"/>
            <a:ext cx="12192000" cy="36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a:t>	      IMPROVING THE LEGAL ENVIRONMENT FOR BUSINESS WORLDWIDE		            </a:t>
            </a:r>
            <a:r>
              <a:rPr lang="en-US" sz="1400" dirty="0"/>
              <a:t>U.S. Department of Commerce | CLDP</a:t>
            </a:r>
            <a:endParaRPr lang="en-US" sz="1600" dirty="0"/>
          </a:p>
        </p:txBody>
      </p:sp>
      <p:pic>
        <p:nvPicPr>
          <p:cNvPr id="8" name="Picture 2">
            <a:extLst>
              <a:ext uri="{FF2B5EF4-FFF2-40B4-BE49-F238E27FC236}">
                <a16:creationId xmlns:a16="http://schemas.microsoft.com/office/drawing/2014/main" id="{BE6E0B97-5305-408E-9EAC-715ECD5461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71" y="5664938"/>
            <a:ext cx="1144922" cy="11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30252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C1D8B7-1C2A-4AA5-ACA4-CF5B338353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9903" y="131402"/>
            <a:ext cx="1972193" cy="1972193"/>
          </a:xfrm>
          <a:prstGeom prst="rect">
            <a:avLst/>
          </a:prstGeom>
        </p:spPr>
      </p:pic>
      <p:sp>
        <p:nvSpPr>
          <p:cNvPr id="8" name="TextBox 7">
            <a:extLst>
              <a:ext uri="{FF2B5EF4-FFF2-40B4-BE49-F238E27FC236}">
                <a16:creationId xmlns:a16="http://schemas.microsoft.com/office/drawing/2014/main" id="{01D790E6-232E-4D4E-AB60-D66D7B7DCE03}"/>
              </a:ext>
            </a:extLst>
          </p:cNvPr>
          <p:cNvSpPr txBox="1"/>
          <p:nvPr userDrawn="1"/>
        </p:nvSpPr>
        <p:spPr>
          <a:xfrm>
            <a:off x="1101088" y="3543952"/>
            <a:ext cx="2745688" cy="461665"/>
          </a:xfrm>
          <a:prstGeom prst="rect">
            <a:avLst/>
          </a:prstGeom>
          <a:noFill/>
        </p:spPr>
        <p:txBody>
          <a:bodyPr wrap="none" rtlCol="0">
            <a:spAutoFit/>
          </a:bodyPr>
          <a:lstStyle/>
          <a:p>
            <a:pPr algn="ctr"/>
            <a:r>
              <a:rPr lang="en-US" sz="2400" dirty="0"/>
              <a:t>Tel: +1 202 482 2400</a:t>
            </a:r>
          </a:p>
        </p:txBody>
      </p:sp>
      <p:sp>
        <p:nvSpPr>
          <p:cNvPr id="9" name="Rectangle 8">
            <a:extLst>
              <a:ext uri="{FF2B5EF4-FFF2-40B4-BE49-F238E27FC236}">
                <a16:creationId xmlns:a16="http://schemas.microsoft.com/office/drawing/2014/main" id="{24AE4302-5D90-4746-8180-71052F214243}"/>
              </a:ext>
            </a:extLst>
          </p:cNvPr>
          <p:cNvSpPr/>
          <p:nvPr userDrawn="1"/>
        </p:nvSpPr>
        <p:spPr>
          <a:xfrm>
            <a:off x="8486954" y="3543952"/>
            <a:ext cx="2480423" cy="461665"/>
          </a:xfrm>
          <a:prstGeom prst="rect">
            <a:avLst/>
          </a:prstGeom>
        </p:spPr>
        <p:txBody>
          <a:bodyPr wrap="none">
            <a:spAutoFit/>
          </a:bodyPr>
          <a:lstStyle/>
          <a:p>
            <a:pPr algn="ctr"/>
            <a:r>
              <a:rPr lang="en-US" sz="2400"/>
              <a:t>www.cldp.doc.gov</a:t>
            </a:r>
          </a:p>
        </p:txBody>
      </p:sp>
      <p:pic>
        <p:nvPicPr>
          <p:cNvPr id="10" name="Graphic 9" descr="Internet">
            <a:extLst>
              <a:ext uri="{FF2B5EF4-FFF2-40B4-BE49-F238E27FC236}">
                <a16:creationId xmlns:a16="http://schemas.microsoft.com/office/drawing/2014/main" id="{E57E7EAF-F9A3-4A5A-9FE7-CA58020278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51359" y="2424407"/>
            <a:ext cx="751612" cy="751612"/>
          </a:xfrm>
          <a:prstGeom prst="rect">
            <a:avLst/>
          </a:prstGeom>
        </p:spPr>
      </p:pic>
      <p:sp>
        <p:nvSpPr>
          <p:cNvPr id="11" name="Rectangle 10">
            <a:extLst>
              <a:ext uri="{FF2B5EF4-FFF2-40B4-BE49-F238E27FC236}">
                <a16:creationId xmlns:a16="http://schemas.microsoft.com/office/drawing/2014/main" id="{7CE5FFF4-AA33-402A-9B47-FEA6F976C115}"/>
              </a:ext>
            </a:extLst>
          </p:cNvPr>
          <p:cNvSpPr/>
          <p:nvPr userDrawn="1"/>
        </p:nvSpPr>
        <p:spPr>
          <a:xfrm>
            <a:off x="4289889" y="3174620"/>
            <a:ext cx="3513761" cy="1200329"/>
          </a:xfrm>
          <a:prstGeom prst="rect">
            <a:avLst/>
          </a:prstGeom>
        </p:spPr>
        <p:txBody>
          <a:bodyPr wrap="square">
            <a:spAutoFit/>
          </a:bodyPr>
          <a:lstStyle/>
          <a:p>
            <a:pPr algn="ctr"/>
            <a:r>
              <a:rPr lang="en-US" sz="2400" dirty="0"/>
              <a:t>1401 Constitution Avenue, NW, Washington, DC 20230</a:t>
            </a:r>
          </a:p>
        </p:txBody>
      </p:sp>
      <p:pic>
        <p:nvPicPr>
          <p:cNvPr id="12" name="Graphic 11" descr="Map with pin">
            <a:extLst>
              <a:ext uri="{FF2B5EF4-FFF2-40B4-BE49-F238E27FC236}">
                <a16:creationId xmlns:a16="http://schemas.microsoft.com/office/drawing/2014/main" id="{3C51FC42-DD79-4F37-BF7B-A0983F04C1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94949" y="2424407"/>
            <a:ext cx="751612" cy="751612"/>
          </a:xfrm>
          <a:prstGeom prst="rect">
            <a:avLst/>
          </a:prstGeom>
        </p:spPr>
      </p:pic>
      <p:pic>
        <p:nvPicPr>
          <p:cNvPr id="15" name="Graphic 14" descr="Telephone">
            <a:extLst>
              <a:ext uri="{FF2B5EF4-FFF2-40B4-BE49-F238E27FC236}">
                <a16:creationId xmlns:a16="http://schemas.microsoft.com/office/drawing/2014/main" id="{DA366DB9-12A4-4EC3-BFC9-D333132B5DA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153892" y="2535939"/>
            <a:ext cx="640080" cy="640080"/>
          </a:xfrm>
          <a:prstGeom prst="rect">
            <a:avLst/>
          </a:prstGeom>
        </p:spPr>
      </p:pic>
      <p:sp>
        <p:nvSpPr>
          <p:cNvPr id="25" name="Picture Placeholder 2">
            <a:extLst>
              <a:ext uri="{FF2B5EF4-FFF2-40B4-BE49-F238E27FC236}">
                <a16:creationId xmlns:a16="http://schemas.microsoft.com/office/drawing/2014/main" id="{59555951-D505-49D7-9364-0F0F07AE72F0}"/>
              </a:ext>
            </a:extLst>
          </p:cNvPr>
          <p:cNvSpPr>
            <a:spLocks noGrp="1"/>
          </p:cNvSpPr>
          <p:nvPr>
            <p:ph type="pic" idx="1"/>
          </p:nvPr>
        </p:nvSpPr>
        <p:spPr>
          <a:xfrm>
            <a:off x="318579" y="4670570"/>
            <a:ext cx="1077818" cy="1227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8" name="Text Placeholder 3">
            <a:extLst>
              <a:ext uri="{FF2B5EF4-FFF2-40B4-BE49-F238E27FC236}">
                <a16:creationId xmlns:a16="http://schemas.microsoft.com/office/drawing/2014/main" id="{16BC530D-ADDE-42D9-A62F-BFEC9232CC4C}"/>
              </a:ext>
            </a:extLst>
          </p:cNvPr>
          <p:cNvSpPr>
            <a:spLocks noGrp="1"/>
          </p:cNvSpPr>
          <p:nvPr>
            <p:ph type="body" sz="half" idx="2"/>
          </p:nvPr>
        </p:nvSpPr>
        <p:spPr>
          <a:xfrm>
            <a:off x="1617405" y="4695761"/>
            <a:ext cx="2254901" cy="12023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9" name="Picture Placeholder 2">
            <a:extLst>
              <a:ext uri="{FF2B5EF4-FFF2-40B4-BE49-F238E27FC236}">
                <a16:creationId xmlns:a16="http://schemas.microsoft.com/office/drawing/2014/main" id="{49CDCAD8-0B60-41D4-B0AE-0A017B5D1042}"/>
              </a:ext>
            </a:extLst>
          </p:cNvPr>
          <p:cNvSpPr>
            <a:spLocks noGrp="1"/>
          </p:cNvSpPr>
          <p:nvPr>
            <p:ph type="pic" idx="10"/>
          </p:nvPr>
        </p:nvSpPr>
        <p:spPr>
          <a:xfrm>
            <a:off x="4344413" y="4670570"/>
            <a:ext cx="1077818" cy="1227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0" name="Text Placeholder 3">
            <a:extLst>
              <a:ext uri="{FF2B5EF4-FFF2-40B4-BE49-F238E27FC236}">
                <a16:creationId xmlns:a16="http://schemas.microsoft.com/office/drawing/2014/main" id="{FBA9983D-DF70-4F3C-A53C-C13FDBA4F842}"/>
              </a:ext>
            </a:extLst>
          </p:cNvPr>
          <p:cNvSpPr>
            <a:spLocks noGrp="1"/>
          </p:cNvSpPr>
          <p:nvPr>
            <p:ph type="body" sz="half" idx="11"/>
          </p:nvPr>
        </p:nvSpPr>
        <p:spPr>
          <a:xfrm>
            <a:off x="5643239" y="4695761"/>
            <a:ext cx="2254901" cy="12023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1" name="Picture Placeholder 2">
            <a:extLst>
              <a:ext uri="{FF2B5EF4-FFF2-40B4-BE49-F238E27FC236}">
                <a16:creationId xmlns:a16="http://schemas.microsoft.com/office/drawing/2014/main" id="{8AD1C607-9825-47CB-AAD4-C4B98A4E2BDD}"/>
              </a:ext>
            </a:extLst>
          </p:cNvPr>
          <p:cNvSpPr>
            <a:spLocks noGrp="1"/>
          </p:cNvSpPr>
          <p:nvPr>
            <p:ph type="pic" idx="12"/>
          </p:nvPr>
        </p:nvSpPr>
        <p:spPr>
          <a:xfrm>
            <a:off x="8370247" y="4670570"/>
            <a:ext cx="1077818" cy="1227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2" name="Text Placeholder 3">
            <a:extLst>
              <a:ext uri="{FF2B5EF4-FFF2-40B4-BE49-F238E27FC236}">
                <a16:creationId xmlns:a16="http://schemas.microsoft.com/office/drawing/2014/main" id="{E07D2D3E-C807-4FCB-82BA-34C529B7D499}"/>
              </a:ext>
            </a:extLst>
          </p:cNvPr>
          <p:cNvSpPr>
            <a:spLocks noGrp="1"/>
          </p:cNvSpPr>
          <p:nvPr>
            <p:ph type="body" sz="half" idx="13"/>
          </p:nvPr>
        </p:nvSpPr>
        <p:spPr>
          <a:xfrm>
            <a:off x="9669073" y="4695761"/>
            <a:ext cx="2254901" cy="12023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234923211"/>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2FAC-AD4F-48ED-A969-9C67969978F1}"/>
              </a:ext>
            </a:extLst>
          </p:cNvPr>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CC69EB76-2FF8-4ADE-9FE4-64F51FF7DB4C}"/>
              </a:ext>
            </a:extLst>
          </p:cNvPr>
          <p:cNvSpPr>
            <a:spLocks noGrp="1"/>
          </p:cNvSpPr>
          <p:nvPr>
            <p:ph idx="1"/>
          </p:nvPr>
        </p:nvSpPr>
        <p:spPr>
          <a:xfrm>
            <a:off x="838200" y="1825625"/>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5030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97671-99D6-418B-B86D-BF488BC2D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CF7ED-A345-465E-A47C-92591943EF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A491E8-FA8D-46D7-B92C-02D6F7A4E4A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F188E1-E5F1-41A4-8D77-8A1CFD890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400F8-1FEC-4F41-A82D-BFB7BDD6024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153482707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BA43-608D-4320-A138-32893F173B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7BB3A-7002-473B-BA02-D45BC2F3D7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FF708-6BCB-4E26-8E7D-E363850FD7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8B8F898-72ED-4822-B031-E3AFFDE7C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15291-36A7-4BC2-A570-7274BF8B0DC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997084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FFDDF-F054-430D-AEB0-55C0AAB088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8A0C81-82C9-4A6A-8E7D-BBCE52B824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B640B-4836-4C81-A276-F76325032BB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49BD1A-0AD4-49FB-A65D-BE3C191A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EAC79-9F00-456A-8FB2-4D1C160BD12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126020481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D389-54CF-4ECD-A1CD-49E3465CE8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E9341F-B64D-48B8-A821-BD512B621B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F82FCD-5587-431E-B0D7-7827237095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9BC02-83FB-44D7-BC92-361695F709C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99CAF1E-580D-452E-8341-16305D0253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36DBE3-7AB7-4864-ABD0-0EF2A9D116E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54128222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325A0-CDCC-4F0D-87B8-4D1C7A1BA0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A68ACB-159D-4D7A-8D73-5B54692D4E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971E9-74C6-4C04-9C2C-4468D84AF3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546003-5AC9-41FF-81F8-149004173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6B590F-0260-4511-AD91-2A29E744BF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D81631-F33E-43DD-A194-CD9395979D1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09E4FC1-13AE-437F-B3B2-D8F2D8D75E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7CCABF-787F-4719-9511-FE9B9A7A59F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33834457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1EBF-DE26-4706-832A-F250A8EA6D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E744C2-A34D-4666-BE87-0C2486A58AC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1425EC8-F098-4A02-B818-368088B702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036AB8-1906-4C05-A2B2-A5A5BFAB5D6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297243774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179EF1-D9F4-4FC2-8A31-04315BB7FC6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94A4A37-DC9D-460B-BA16-AED05B0499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861482-41E3-471A-AA1C-BE60DAA9736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96970453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4ED43-74F5-4A1E-B20A-DD9B797067B5}"/>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68B3E64-EA84-4DD3-842C-DEDB0C839BF9}"/>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9DF07B0-0BAF-4090-A930-2507CD8E1E78}"/>
              </a:ext>
            </a:extLst>
          </p:cNvPr>
          <p:cNvSpPr/>
          <p:nvPr userDrawn="1"/>
        </p:nvSpPr>
        <p:spPr>
          <a:xfrm>
            <a:off x="0" y="6492875"/>
            <a:ext cx="12192000" cy="36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a:t>	      IMPROVING THE LEGAL ENVIRONMENT FOR BUSINESS WORLDWIDE		            </a:t>
            </a:r>
            <a:r>
              <a:rPr lang="en-US" sz="1400" dirty="0"/>
              <a:t>U.S. Department of Commerce | CLDP</a:t>
            </a:r>
            <a:endParaRPr lang="en-US" sz="1600" dirty="0"/>
          </a:p>
        </p:txBody>
      </p:sp>
      <p:pic>
        <p:nvPicPr>
          <p:cNvPr id="3074" name="Picture 2">
            <a:extLst>
              <a:ext uri="{FF2B5EF4-FFF2-40B4-BE49-F238E27FC236}">
                <a16:creationId xmlns:a16="http://schemas.microsoft.com/office/drawing/2014/main" id="{400A40FD-9F9B-46DC-AD63-346F5D27BF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71" y="5664938"/>
            <a:ext cx="1144922" cy="11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702447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506C-20A9-4B18-B8B6-D2F4CEEEEE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876720-2278-4600-B4BC-3B3A818BFC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5E0B17-90C4-4CBB-ACFE-1FA53A958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C70BF5-583D-4956-9682-BDCC2517F57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EE41641-C7A9-4D93-95A9-B7B9867FA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476DD8-D2AB-4B3D-AC87-6A71D42B411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425806771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2926-0407-48B2-B260-CAAD472BD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E952EB-C49B-4E8B-9749-96DBA7B67C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81F765-A947-432A-AA42-C7E734056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7F390-C325-4339-A972-51C1CAD59DB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6C8E4B8-099B-4370-B794-8BCC138A1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B7FF3-A344-478D-B1FE-D22D0E0333F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391978752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90C93-C17F-4D58-AC75-6D4DFF41F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DA4908-4D29-4337-957C-9277AB09A3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B27C-CEB4-46A1-9F7B-61864C8A98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C58649-6687-432A-8EC1-41217A5BB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9B67A-8AB9-4202-93BC-2B074531035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330320608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DD7074-5B59-41A4-8F92-8222B386E6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203182-25FC-43D0-895D-8B249F9288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ABCFC-CB3E-40C5-A821-E35B9F79026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7931CB6-0D4E-4BF9-A1BB-019EDF120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1502A-87EE-4749-BEE4-7C2FD3EE3E8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361908359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E456-398D-460C-80DA-715222556605}"/>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81D8001-0ED3-44CF-9D6C-EF84910EAAD8}"/>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069F7CA-3F60-4832-A182-C5127BB0EA6A}"/>
              </a:ext>
            </a:extLst>
          </p:cNvPr>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BC5FF57-9A03-4A70-B89D-B0B21E68D646}"/>
              </a:ext>
            </a:extLst>
          </p:cNvPr>
          <p:cNvSpPr>
            <a:spLocks noGrp="1"/>
          </p:cNvSpPr>
          <p:nvPr>
            <p:ph type="dt" sz="half" idx="10"/>
          </p:nvPr>
        </p:nvSpPr>
        <p:spPr/>
        <p:txBody>
          <a:bodyPr/>
          <a:lstStyle/>
          <a:p>
            <a:fld id="{A4FDB484-86FA-4835-B5E2-2975A0759C27}" type="datetimeFigureOut">
              <a:rPr lang="en-US" smtClean="0"/>
              <a:t>2/28/2022</a:t>
            </a:fld>
            <a:endParaRPr lang="en-US"/>
          </a:p>
        </p:txBody>
      </p:sp>
      <p:sp>
        <p:nvSpPr>
          <p:cNvPr id="6" name="Footer Placeholder 5">
            <a:extLst>
              <a:ext uri="{FF2B5EF4-FFF2-40B4-BE49-F238E27FC236}">
                <a16:creationId xmlns:a16="http://schemas.microsoft.com/office/drawing/2014/main" id="{13A8DE8A-F1E9-4100-B762-9161293B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6ED79-4D6B-406C-96BB-F45100EF5BC8}"/>
              </a:ext>
            </a:extLst>
          </p:cNvPr>
          <p:cNvSpPr>
            <a:spLocks noGrp="1"/>
          </p:cNvSpPr>
          <p:nvPr>
            <p:ph type="sldNum" sz="quarter" idx="12"/>
          </p:nvPr>
        </p:nvSpPr>
        <p:spPr/>
        <p:txBody>
          <a:bodyPr/>
          <a:lstStyle/>
          <a:p>
            <a:fld id="{117AC622-0071-4235-95BC-793350D7A2C5}" type="slidenum">
              <a:rPr lang="en-US" smtClean="0"/>
              <a:t>‹#›</a:t>
            </a:fld>
            <a:endParaRPr lang="en-US"/>
          </a:p>
        </p:txBody>
      </p:sp>
      <p:sp>
        <p:nvSpPr>
          <p:cNvPr id="8" name="Rectangle 7">
            <a:extLst>
              <a:ext uri="{FF2B5EF4-FFF2-40B4-BE49-F238E27FC236}">
                <a16:creationId xmlns:a16="http://schemas.microsoft.com/office/drawing/2014/main" id="{7B927331-7C02-4033-93BD-CD690ADCC966}"/>
              </a:ext>
            </a:extLst>
          </p:cNvPr>
          <p:cNvSpPr/>
          <p:nvPr userDrawn="1"/>
        </p:nvSpPr>
        <p:spPr>
          <a:xfrm>
            <a:off x="0" y="6492875"/>
            <a:ext cx="12192000" cy="36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a:t>	      IMPROVING THE LEGAL ENVIRONMENT FOR BUSINESS WORLDWIDE		            </a:t>
            </a:r>
            <a:r>
              <a:rPr lang="en-US" sz="1400" dirty="0"/>
              <a:t>U.S. Department of Commerce | CLDP</a:t>
            </a:r>
            <a:endParaRPr lang="en-US" sz="1600" dirty="0"/>
          </a:p>
        </p:txBody>
      </p:sp>
      <p:pic>
        <p:nvPicPr>
          <p:cNvPr id="9" name="Picture 2">
            <a:extLst>
              <a:ext uri="{FF2B5EF4-FFF2-40B4-BE49-F238E27FC236}">
                <a16:creationId xmlns:a16="http://schemas.microsoft.com/office/drawing/2014/main" id="{13E1F61E-B1EF-44D9-8AC6-A8CBC00604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71" y="5664938"/>
            <a:ext cx="1144922" cy="11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876521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472D-87EB-4603-A939-582D8BB63A95}"/>
              </a:ext>
            </a:extLst>
          </p:cNvPr>
          <p:cNvSpPr>
            <a:spLocks noGrp="1"/>
          </p:cNvSpPr>
          <p:nvPr>
            <p:ph type="title"/>
          </p:nvPr>
        </p:nvSpPr>
        <p:spPr>
          <a:xfrm>
            <a:off x="839788" y="365125"/>
            <a:ext cx="10515600" cy="1325563"/>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9B6EF92-A696-4569-B80B-A5BE1C854070}"/>
              </a:ext>
            </a:extLst>
          </p:cNvPr>
          <p:cNvSpPr>
            <a:spLocks noGrp="1"/>
          </p:cNvSpPr>
          <p:nvPr>
            <p:ph type="body" idx="1"/>
          </p:nvPr>
        </p:nvSpPr>
        <p:spPr>
          <a:xfrm>
            <a:off x="839788" y="1681163"/>
            <a:ext cx="5157787" cy="823912"/>
          </a:xfrm>
        </p:spPr>
        <p:txBody>
          <a:bodyPr anchor="b">
            <a:noAutofit/>
          </a:bodyPr>
          <a:lstStyle>
            <a:lvl1pPr marL="0" indent="0">
              <a:buNone/>
              <a:defRPr sz="28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3002CC-09BD-45C5-A3CA-6E7307604739}"/>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111BE8C-1AE5-4680-9241-E34105C09A74}"/>
              </a:ext>
            </a:extLst>
          </p:cNvPr>
          <p:cNvSpPr>
            <a:spLocks noGrp="1"/>
          </p:cNvSpPr>
          <p:nvPr>
            <p:ph type="body" sz="quarter" idx="3"/>
          </p:nvPr>
        </p:nvSpPr>
        <p:spPr>
          <a:xfrm>
            <a:off x="6172200" y="1681163"/>
            <a:ext cx="5183188" cy="823912"/>
          </a:xfrm>
        </p:spPr>
        <p:txBody>
          <a:bodyPr anchor="b">
            <a:noAutofit/>
          </a:bodyPr>
          <a:lstStyle>
            <a:lvl1pPr marL="0" indent="0">
              <a:buNone/>
              <a:defRPr sz="28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012330E-4DA5-40A6-9F9C-9A16CC4BC634}"/>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BCA6815-02DA-4DE0-9EAE-EDD94D01C96D}"/>
              </a:ext>
            </a:extLst>
          </p:cNvPr>
          <p:cNvSpPr>
            <a:spLocks noGrp="1"/>
          </p:cNvSpPr>
          <p:nvPr>
            <p:ph type="dt" sz="half" idx="10"/>
          </p:nvPr>
        </p:nvSpPr>
        <p:spPr/>
        <p:txBody>
          <a:bodyPr/>
          <a:lstStyle/>
          <a:p>
            <a:fld id="{A4FDB484-86FA-4835-B5E2-2975A0759C27}" type="datetimeFigureOut">
              <a:rPr lang="en-US" smtClean="0"/>
              <a:t>2/28/2022</a:t>
            </a:fld>
            <a:endParaRPr lang="en-US"/>
          </a:p>
        </p:txBody>
      </p:sp>
      <p:sp>
        <p:nvSpPr>
          <p:cNvPr id="8" name="Footer Placeholder 7">
            <a:extLst>
              <a:ext uri="{FF2B5EF4-FFF2-40B4-BE49-F238E27FC236}">
                <a16:creationId xmlns:a16="http://schemas.microsoft.com/office/drawing/2014/main" id="{0739BBDA-C0C3-48C8-B1FB-855122A5AE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176201-4ABA-470F-A7BF-6DD6A36DDDDA}"/>
              </a:ext>
            </a:extLst>
          </p:cNvPr>
          <p:cNvSpPr>
            <a:spLocks noGrp="1"/>
          </p:cNvSpPr>
          <p:nvPr>
            <p:ph type="sldNum" sz="quarter" idx="12"/>
          </p:nvPr>
        </p:nvSpPr>
        <p:spPr/>
        <p:txBody>
          <a:bodyPr/>
          <a:lstStyle/>
          <a:p>
            <a:fld id="{117AC622-0071-4235-95BC-793350D7A2C5}" type="slidenum">
              <a:rPr lang="en-US" smtClean="0"/>
              <a:t>‹#›</a:t>
            </a:fld>
            <a:endParaRPr lang="en-US"/>
          </a:p>
        </p:txBody>
      </p:sp>
      <p:sp>
        <p:nvSpPr>
          <p:cNvPr id="10" name="Rectangle 9">
            <a:extLst>
              <a:ext uri="{FF2B5EF4-FFF2-40B4-BE49-F238E27FC236}">
                <a16:creationId xmlns:a16="http://schemas.microsoft.com/office/drawing/2014/main" id="{409DDC2B-6A63-4C0B-BAF1-59E667447469}"/>
              </a:ext>
            </a:extLst>
          </p:cNvPr>
          <p:cNvSpPr/>
          <p:nvPr userDrawn="1"/>
        </p:nvSpPr>
        <p:spPr>
          <a:xfrm>
            <a:off x="0" y="6492875"/>
            <a:ext cx="12192000" cy="36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a:t>	      IMPROVING THE LEGAL ENVIRONMENT FOR BUSINESS WORLDWIDE		            </a:t>
            </a:r>
            <a:r>
              <a:rPr lang="en-US" sz="1400" dirty="0"/>
              <a:t>U.S. Department of Commerce | CLDP</a:t>
            </a:r>
            <a:endParaRPr lang="en-US" sz="1600" dirty="0"/>
          </a:p>
        </p:txBody>
      </p:sp>
      <p:pic>
        <p:nvPicPr>
          <p:cNvPr id="11" name="Picture 2">
            <a:extLst>
              <a:ext uri="{FF2B5EF4-FFF2-40B4-BE49-F238E27FC236}">
                <a16:creationId xmlns:a16="http://schemas.microsoft.com/office/drawing/2014/main" id="{B786C30B-F346-419C-B9AF-47BD2A69C5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71" y="5664938"/>
            <a:ext cx="1144922" cy="11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39817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734B-EB8E-4E73-B360-84D034BA87B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37FA450-F97C-4D95-8BA9-164B9848E94B}"/>
              </a:ext>
            </a:extLst>
          </p:cNvPr>
          <p:cNvSpPr>
            <a:spLocks noGrp="1"/>
          </p:cNvSpPr>
          <p:nvPr>
            <p:ph type="dt" sz="half" idx="10"/>
          </p:nvPr>
        </p:nvSpPr>
        <p:spPr/>
        <p:txBody>
          <a:bodyPr/>
          <a:lstStyle/>
          <a:p>
            <a:fld id="{A4FDB484-86FA-4835-B5E2-2975A0759C27}" type="datetimeFigureOut">
              <a:rPr lang="en-US" smtClean="0"/>
              <a:t>2/28/2022</a:t>
            </a:fld>
            <a:endParaRPr lang="en-US"/>
          </a:p>
        </p:txBody>
      </p:sp>
      <p:sp>
        <p:nvSpPr>
          <p:cNvPr id="4" name="Footer Placeholder 3">
            <a:extLst>
              <a:ext uri="{FF2B5EF4-FFF2-40B4-BE49-F238E27FC236}">
                <a16:creationId xmlns:a16="http://schemas.microsoft.com/office/drawing/2014/main" id="{7D7451DC-CBFC-4AC3-95B1-E933F49240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3DA61-4C40-4AA0-BD83-50B3B8F6ECD7}"/>
              </a:ext>
            </a:extLst>
          </p:cNvPr>
          <p:cNvSpPr>
            <a:spLocks noGrp="1"/>
          </p:cNvSpPr>
          <p:nvPr>
            <p:ph type="sldNum" sz="quarter" idx="12"/>
          </p:nvPr>
        </p:nvSpPr>
        <p:spPr/>
        <p:txBody>
          <a:bodyPr/>
          <a:lstStyle/>
          <a:p>
            <a:fld id="{117AC622-0071-4235-95BC-793350D7A2C5}" type="slidenum">
              <a:rPr lang="en-US" smtClean="0"/>
              <a:t>‹#›</a:t>
            </a:fld>
            <a:endParaRPr lang="en-US"/>
          </a:p>
        </p:txBody>
      </p:sp>
      <p:sp>
        <p:nvSpPr>
          <p:cNvPr id="6" name="Rectangle 5">
            <a:extLst>
              <a:ext uri="{FF2B5EF4-FFF2-40B4-BE49-F238E27FC236}">
                <a16:creationId xmlns:a16="http://schemas.microsoft.com/office/drawing/2014/main" id="{1FFBA5EE-B5E1-4540-BB2B-FD18690AC4A3}"/>
              </a:ext>
            </a:extLst>
          </p:cNvPr>
          <p:cNvSpPr/>
          <p:nvPr userDrawn="1"/>
        </p:nvSpPr>
        <p:spPr>
          <a:xfrm>
            <a:off x="0" y="6492875"/>
            <a:ext cx="12192000" cy="36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a:t>	      IMPROVING THE LEGAL ENVIRONMENT FOR BUSINESS WORLDWIDE		            </a:t>
            </a:r>
            <a:r>
              <a:rPr lang="en-US" sz="1400" dirty="0"/>
              <a:t>U.S. Department of Commerce | CLDP</a:t>
            </a:r>
            <a:endParaRPr lang="en-US" sz="1600" dirty="0"/>
          </a:p>
        </p:txBody>
      </p:sp>
      <p:pic>
        <p:nvPicPr>
          <p:cNvPr id="7" name="Picture 2">
            <a:extLst>
              <a:ext uri="{FF2B5EF4-FFF2-40B4-BE49-F238E27FC236}">
                <a16:creationId xmlns:a16="http://schemas.microsoft.com/office/drawing/2014/main" id="{E3EF9AAC-1B93-4A20-979C-BB9AFBBF1A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71" y="5664938"/>
            <a:ext cx="1144922" cy="11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2159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5B968B-0C0E-4AC6-BFED-9E9BEB8C83E0}"/>
              </a:ext>
            </a:extLst>
          </p:cNvPr>
          <p:cNvSpPr>
            <a:spLocks noGrp="1"/>
          </p:cNvSpPr>
          <p:nvPr>
            <p:ph type="dt" sz="half" idx="10"/>
          </p:nvPr>
        </p:nvSpPr>
        <p:spPr/>
        <p:txBody>
          <a:bodyPr/>
          <a:lstStyle/>
          <a:p>
            <a:fld id="{A4FDB484-86FA-4835-B5E2-2975A0759C27}" type="datetimeFigureOut">
              <a:rPr lang="en-US" smtClean="0"/>
              <a:t>2/28/2022</a:t>
            </a:fld>
            <a:endParaRPr lang="en-US"/>
          </a:p>
        </p:txBody>
      </p:sp>
      <p:sp>
        <p:nvSpPr>
          <p:cNvPr id="3" name="Footer Placeholder 2">
            <a:extLst>
              <a:ext uri="{FF2B5EF4-FFF2-40B4-BE49-F238E27FC236}">
                <a16:creationId xmlns:a16="http://schemas.microsoft.com/office/drawing/2014/main" id="{3A45E4B3-7C03-4632-85C5-34D742097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608B84-1CF9-4B2C-AAF4-59DF14C91B7C}"/>
              </a:ext>
            </a:extLst>
          </p:cNvPr>
          <p:cNvSpPr>
            <a:spLocks noGrp="1"/>
          </p:cNvSpPr>
          <p:nvPr>
            <p:ph type="sldNum" sz="quarter" idx="12"/>
          </p:nvPr>
        </p:nvSpPr>
        <p:spPr/>
        <p:txBody>
          <a:bodyPr/>
          <a:lstStyle/>
          <a:p>
            <a:fld id="{117AC622-0071-4235-95BC-793350D7A2C5}" type="slidenum">
              <a:rPr lang="en-US" smtClean="0"/>
              <a:t>‹#›</a:t>
            </a:fld>
            <a:endParaRPr lang="en-US"/>
          </a:p>
        </p:txBody>
      </p:sp>
      <p:sp>
        <p:nvSpPr>
          <p:cNvPr id="5" name="Rectangle 4">
            <a:extLst>
              <a:ext uri="{FF2B5EF4-FFF2-40B4-BE49-F238E27FC236}">
                <a16:creationId xmlns:a16="http://schemas.microsoft.com/office/drawing/2014/main" id="{3C87CE1D-7704-4282-8304-57D56EF36608}"/>
              </a:ext>
            </a:extLst>
          </p:cNvPr>
          <p:cNvSpPr/>
          <p:nvPr userDrawn="1"/>
        </p:nvSpPr>
        <p:spPr>
          <a:xfrm>
            <a:off x="0" y="6492875"/>
            <a:ext cx="12192000" cy="36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a:t>	      IMPROVING THE LEGAL ENVIRONMENT FOR BUSINESS WORLDWIDE		            </a:t>
            </a:r>
            <a:r>
              <a:rPr lang="en-US" sz="1400" dirty="0"/>
              <a:t>U.S. Department of Commerce | CLDP</a:t>
            </a:r>
            <a:endParaRPr lang="en-US" sz="1600" dirty="0"/>
          </a:p>
        </p:txBody>
      </p:sp>
      <p:pic>
        <p:nvPicPr>
          <p:cNvPr id="6" name="Picture 2">
            <a:extLst>
              <a:ext uri="{FF2B5EF4-FFF2-40B4-BE49-F238E27FC236}">
                <a16:creationId xmlns:a16="http://schemas.microsoft.com/office/drawing/2014/main" id="{E66C1BA3-97BD-40FD-9FFF-F9268E4F1B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71" y="5664938"/>
            <a:ext cx="1144922" cy="11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851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E8C4-9A5F-45BC-89F9-EC5D0F507121}"/>
              </a:ext>
            </a:extLst>
          </p:cNvPr>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302398A-6A3D-427C-8D14-60B148ECE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7276ADA-9121-4FE9-84C7-E464C50D0708}"/>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B4B78DB-0E91-45CB-89CD-5340E511B4FE}"/>
              </a:ext>
            </a:extLst>
          </p:cNvPr>
          <p:cNvSpPr>
            <a:spLocks noGrp="1"/>
          </p:cNvSpPr>
          <p:nvPr>
            <p:ph type="dt" sz="half" idx="10"/>
          </p:nvPr>
        </p:nvSpPr>
        <p:spPr/>
        <p:txBody>
          <a:bodyPr/>
          <a:lstStyle/>
          <a:p>
            <a:fld id="{A4FDB484-86FA-4835-B5E2-2975A0759C27}" type="datetimeFigureOut">
              <a:rPr lang="en-US" smtClean="0"/>
              <a:t>2/28/2022</a:t>
            </a:fld>
            <a:endParaRPr lang="en-US"/>
          </a:p>
        </p:txBody>
      </p:sp>
      <p:sp>
        <p:nvSpPr>
          <p:cNvPr id="6" name="Footer Placeholder 5">
            <a:extLst>
              <a:ext uri="{FF2B5EF4-FFF2-40B4-BE49-F238E27FC236}">
                <a16:creationId xmlns:a16="http://schemas.microsoft.com/office/drawing/2014/main" id="{5BD33299-B55D-4484-B716-852E22EC2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05D6C7-D62A-4CAA-8AD9-271D7EF89459}"/>
              </a:ext>
            </a:extLst>
          </p:cNvPr>
          <p:cNvSpPr>
            <a:spLocks noGrp="1"/>
          </p:cNvSpPr>
          <p:nvPr>
            <p:ph type="sldNum" sz="quarter" idx="12"/>
          </p:nvPr>
        </p:nvSpPr>
        <p:spPr/>
        <p:txBody>
          <a:bodyPr/>
          <a:lstStyle/>
          <a:p>
            <a:fld id="{117AC622-0071-4235-95BC-793350D7A2C5}" type="slidenum">
              <a:rPr lang="en-US" smtClean="0"/>
              <a:t>‹#›</a:t>
            </a:fld>
            <a:endParaRPr lang="en-US"/>
          </a:p>
        </p:txBody>
      </p:sp>
      <p:sp>
        <p:nvSpPr>
          <p:cNvPr id="8" name="Rectangle 7">
            <a:extLst>
              <a:ext uri="{FF2B5EF4-FFF2-40B4-BE49-F238E27FC236}">
                <a16:creationId xmlns:a16="http://schemas.microsoft.com/office/drawing/2014/main" id="{D5121404-20CD-45AE-9C3B-03F49EDA689E}"/>
              </a:ext>
            </a:extLst>
          </p:cNvPr>
          <p:cNvSpPr/>
          <p:nvPr userDrawn="1"/>
        </p:nvSpPr>
        <p:spPr>
          <a:xfrm>
            <a:off x="0" y="6492875"/>
            <a:ext cx="12192000" cy="36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a:t>	      IMPROVING THE LEGAL ENVIRONMENT FOR BUSINESS WORLDWIDE		            </a:t>
            </a:r>
            <a:r>
              <a:rPr lang="en-US" sz="1400" dirty="0"/>
              <a:t>U.S. Department of Commerce | CLDP</a:t>
            </a:r>
            <a:endParaRPr lang="en-US" sz="1600" dirty="0"/>
          </a:p>
        </p:txBody>
      </p:sp>
      <p:pic>
        <p:nvPicPr>
          <p:cNvPr id="9" name="Picture 2">
            <a:extLst>
              <a:ext uri="{FF2B5EF4-FFF2-40B4-BE49-F238E27FC236}">
                <a16:creationId xmlns:a16="http://schemas.microsoft.com/office/drawing/2014/main" id="{52C6F409-E00F-4710-86EE-549710BA6F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71" y="5664938"/>
            <a:ext cx="1144922" cy="11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669497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147-3FA7-4B75-95A3-ECB87331BA6B}"/>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E1712B48-20A1-4F8E-B9F2-C5D4B0C6A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E33057D-E45D-4EC9-B358-1393F8C81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2094059-C523-407D-A556-295C2BBB7385}"/>
              </a:ext>
            </a:extLst>
          </p:cNvPr>
          <p:cNvSpPr>
            <a:spLocks noGrp="1"/>
          </p:cNvSpPr>
          <p:nvPr>
            <p:ph type="dt" sz="half" idx="10"/>
          </p:nvPr>
        </p:nvSpPr>
        <p:spPr/>
        <p:txBody>
          <a:bodyPr/>
          <a:lstStyle/>
          <a:p>
            <a:fld id="{A4FDB484-86FA-4835-B5E2-2975A0759C27}" type="datetimeFigureOut">
              <a:rPr lang="en-US" smtClean="0"/>
              <a:t>2/28/2022</a:t>
            </a:fld>
            <a:endParaRPr lang="en-US"/>
          </a:p>
        </p:txBody>
      </p:sp>
      <p:sp>
        <p:nvSpPr>
          <p:cNvPr id="6" name="Footer Placeholder 5">
            <a:extLst>
              <a:ext uri="{FF2B5EF4-FFF2-40B4-BE49-F238E27FC236}">
                <a16:creationId xmlns:a16="http://schemas.microsoft.com/office/drawing/2014/main" id="{EE4AF79F-FBFD-4AD9-A18D-5A4E02AAE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641BF-75FB-4D4E-8FB7-83EB0C226EE7}"/>
              </a:ext>
            </a:extLst>
          </p:cNvPr>
          <p:cNvSpPr>
            <a:spLocks noGrp="1"/>
          </p:cNvSpPr>
          <p:nvPr>
            <p:ph type="sldNum" sz="quarter" idx="12"/>
          </p:nvPr>
        </p:nvSpPr>
        <p:spPr/>
        <p:txBody>
          <a:bodyPr/>
          <a:lstStyle/>
          <a:p>
            <a:fld id="{117AC622-0071-4235-95BC-793350D7A2C5}" type="slidenum">
              <a:rPr lang="en-US" smtClean="0"/>
              <a:t>‹#›</a:t>
            </a:fld>
            <a:endParaRPr lang="en-US"/>
          </a:p>
        </p:txBody>
      </p:sp>
      <p:sp>
        <p:nvSpPr>
          <p:cNvPr id="8" name="Rectangle 7">
            <a:extLst>
              <a:ext uri="{FF2B5EF4-FFF2-40B4-BE49-F238E27FC236}">
                <a16:creationId xmlns:a16="http://schemas.microsoft.com/office/drawing/2014/main" id="{D2370572-CCF8-4F26-9133-29864B8A50D5}"/>
              </a:ext>
            </a:extLst>
          </p:cNvPr>
          <p:cNvSpPr/>
          <p:nvPr userDrawn="1"/>
        </p:nvSpPr>
        <p:spPr>
          <a:xfrm>
            <a:off x="0" y="6492875"/>
            <a:ext cx="12192000" cy="36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a:t>	      IMPROVING THE LEGAL ENVIRONMENT FOR BUSINESS WORLDWIDE		            </a:t>
            </a:r>
            <a:r>
              <a:rPr lang="en-US" sz="1400" dirty="0"/>
              <a:t>U.S. Department of Commerce | CLDP</a:t>
            </a:r>
            <a:endParaRPr lang="en-US" sz="1600" dirty="0"/>
          </a:p>
        </p:txBody>
      </p:sp>
      <p:pic>
        <p:nvPicPr>
          <p:cNvPr id="9" name="Picture 2">
            <a:extLst>
              <a:ext uri="{FF2B5EF4-FFF2-40B4-BE49-F238E27FC236}">
                <a16:creationId xmlns:a16="http://schemas.microsoft.com/office/drawing/2014/main" id="{0242B6C3-1F08-4BB7-A539-2B5286C942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71" y="5664938"/>
            <a:ext cx="1144922" cy="11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235697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B43CB-4A9D-497F-8386-EAF74F770F7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DE2BFEB3-50E0-4A55-B1DD-519BACA8869E}"/>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A32496-DBC9-4A40-9EF4-5C9830CAC99A}"/>
              </a:ext>
            </a:extLst>
          </p:cNvPr>
          <p:cNvSpPr>
            <a:spLocks noGrp="1"/>
          </p:cNvSpPr>
          <p:nvPr>
            <p:ph type="dt" sz="half" idx="10"/>
          </p:nvPr>
        </p:nvSpPr>
        <p:spPr/>
        <p:txBody>
          <a:bodyPr/>
          <a:lstStyle/>
          <a:p>
            <a:fld id="{A4FDB484-86FA-4835-B5E2-2975A0759C27}" type="datetimeFigureOut">
              <a:rPr lang="en-US" smtClean="0"/>
              <a:t>2/28/2022</a:t>
            </a:fld>
            <a:endParaRPr lang="en-US"/>
          </a:p>
        </p:txBody>
      </p:sp>
      <p:sp>
        <p:nvSpPr>
          <p:cNvPr id="5" name="Footer Placeholder 4">
            <a:extLst>
              <a:ext uri="{FF2B5EF4-FFF2-40B4-BE49-F238E27FC236}">
                <a16:creationId xmlns:a16="http://schemas.microsoft.com/office/drawing/2014/main" id="{9C7EBF05-75BA-4536-999B-8A8116A9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905E6-9432-41E1-9515-030C0E21E1A6}"/>
              </a:ext>
            </a:extLst>
          </p:cNvPr>
          <p:cNvSpPr>
            <a:spLocks noGrp="1"/>
          </p:cNvSpPr>
          <p:nvPr>
            <p:ph type="sldNum" sz="quarter" idx="12"/>
          </p:nvPr>
        </p:nvSpPr>
        <p:spPr/>
        <p:txBody>
          <a:bodyPr/>
          <a:lstStyle/>
          <a:p>
            <a:fld id="{117AC622-0071-4235-95BC-793350D7A2C5}" type="slidenum">
              <a:rPr lang="en-US" smtClean="0"/>
              <a:t>‹#›</a:t>
            </a:fld>
            <a:endParaRPr lang="en-US"/>
          </a:p>
        </p:txBody>
      </p:sp>
      <p:sp>
        <p:nvSpPr>
          <p:cNvPr id="7" name="Rectangle 6">
            <a:extLst>
              <a:ext uri="{FF2B5EF4-FFF2-40B4-BE49-F238E27FC236}">
                <a16:creationId xmlns:a16="http://schemas.microsoft.com/office/drawing/2014/main" id="{1166EB08-5D34-489A-AF60-A1487CD4CEF6}"/>
              </a:ext>
            </a:extLst>
          </p:cNvPr>
          <p:cNvSpPr/>
          <p:nvPr userDrawn="1"/>
        </p:nvSpPr>
        <p:spPr>
          <a:xfrm>
            <a:off x="0" y="6492875"/>
            <a:ext cx="12192000" cy="36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a:t>	      IMPROVING THE LEGAL ENVIRONMENT FOR BUSINESS WORLDWIDE		            </a:t>
            </a:r>
            <a:r>
              <a:rPr lang="en-US" sz="1400" dirty="0"/>
              <a:t>U.S. Department of Commerce | CLDP</a:t>
            </a:r>
            <a:endParaRPr lang="en-US" sz="1600" dirty="0"/>
          </a:p>
        </p:txBody>
      </p:sp>
      <p:pic>
        <p:nvPicPr>
          <p:cNvPr id="8" name="Picture 2">
            <a:extLst>
              <a:ext uri="{FF2B5EF4-FFF2-40B4-BE49-F238E27FC236}">
                <a16:creationId xmlns:a16="http://schemas.microsoft.com/office/drawing/2014/main" id="{2D2B65E6-567C-43DC-9319-F168B04745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71" y="5664938"/>
            <a:ext cx="1144922" cy="114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683057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2B084-71B9-42AF-B617-F6DA90970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49E75B9-78F3-4745-A7FF-7400A4284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45AA871-0325-459F-8007-92B011FE77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DB484-86FA-4835-B5E2-2975A0759C27}" type="datetimeFigureOut">
              <a:rPr lang="en-US" smtClean="0"/>
              <a:t>2/28/2022</a:t>
            </a:fld>
            <a:endParaRPr lang="en-US"/>
          </a:p>
        </p:txBody>
      </p:sp>
      <p:sp>
        <p:nvSpPr>
          <p:cNvPr id="5" name="Footer Placeholder 4">
            <a:extLst>
              <a:ext uri="{FF2B5EF4-FFF2-40B4-BE49-F238E27FC236}">
                <a16:creationId xmlns:a16="http://schemas.microsoft.com/office/drawing/2014/main" id="{F17A19A4-086F-4E67-8CAD-86F043435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FF02A2-AEF1-4D0F-B8C6-844649EEC1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AC622-0071-4235-95BC-793350D7A2C5}" type="slidenum">
              <a:rPr lang="en-US" smtClean="0"/>
              <a:t>‹#›</a:t>
            </a:fld>
            <a:endParaRPr lang="en-US"/>
          </a:p>
        </p:txBody>
      </p:sp>
    </p:spTree>
    <p:extLst>
      <p:ext uri="{BB962C8B-B14F-4D97-AF65-F5344CB8AC3E}">
        <p14:creationId xmlns:p14="http://schemas.microsoft.com/office/powerpoint/2010/main" val="14004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E9C2E-9DAE-4500-BE1C-C242881334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D78F69-0680-46A6-A31B-AC6A2F873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E60C9-1C32-4311-A0ED-635B6DF3D1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BCEC011-5E4F-44EC-B52F-ECCFDCBA0E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B77BD8-5441-4097-965E-9422C02D7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extLst>
      <p:ext uri="{BB962C8B-B14F-4D97-AF65-F5344CB8AC3E}">
        <p14:creationId xmlns:p14="http://schemas.microsoft.com/office/powerpoint/2010/main" val="25443944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3.pn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D793-B4D0-43A9-83AA-83C96A90838F}"/>
              </a:ext>
            </a:extLst>
          </p:cNvPr>
          <p:cNvSpPr>
            <a:spLocks noGrp="1"/>
          </p:cNvSpPr>
          <p:nvPr>
            <p:ph type="ctrTitle"/>
          </p:nvPr>
        </p:nvSpPr>
        <p:spPr>
          <a:xfrm>
            <a:off x="246743" y="558801"/>
            <a:ext cx="11725123" cy="1610280"/>
          </a:xfrm>
        </p:spPr>
        <p:txBody>
          <a:bodyPr>
            <a:noAutofit/>
          </a:bodyPr>
          <a:lstStyle/>
          <a:p>
            <a:r>
              <a:rPr lang="en-US" sz="3200" dirty="0"/>
              <a:t>The Commercial Law Development Program</a:t>
            </a:r>
            <a:br>
              <a:rPr lang="en-US" sz="3200" dirty="0"/>
            </a:br>
            <a:r>
              <a:rPr lang="en-US" sz="3200" i="1" dirty="0"/>
              <a:t>Presents</a:t>
            </a:r>
            <a:br>
              <a:rPr lang="en-US" sz="3200" i="1" dirty="0"/>
            </a:br>
            <a:r>
              <a:rPr lang="en-US" sz="3200" i="1" dirty="0"/>
              <a:t>Public-Private Partnerships (PPP) Webinar Series</a:t>
            </a:r>
          </a:p>
        </p:txBody>
      </p:sp>
      <p:sp>
        <p:nvSpPr>
          <p:cNvPr id="3" name="Content Placeholder 2">
            <a:extLst>
              <a:ext uri="{FF2B5EF4-FFF2-40B4-BE49-F238E27FC236}">
                <a16:creationId xmlns:a16="http://schemas.microsoft.com/office/drawing/2014/main" id="{F0D74BD6-2ED3-4694-AA16-80B761BA2B81}"/>
              </a:ext>
            </a:extLst>
          </p:cNvPr>
          <p:cNvSpPr>
            <a:spLocks noGrp="1"/>
          </p:cNvSpPr>
          <p:nvPr>
            <p:ph sz="quarter" idx="10"/>
          </p:nvPr>
        </p:nvSpPr>
        <p:spPr>
          <a:xfrm>
            <a:off x="246743" y="4521910"/>
            <a:ext cx="7975600" cy="2133600"/>
          </a:xfrm>
        </p:spPr>
        <p:txBody>
          <a:bodyPr>
            <a:normAutofit/>
          </a:bodyPr>
          <a:lstStyle/>
          <a:p>
            <a:endParaRPr lang="en-US" sz="1600" dirty="0"/>
          </a:p>
          <a:p>
            <a:r>
              <a:rPr lang="en-US" sz="1600" dirty="0"/>
              <a:t>Project made possible through funding by:</a:t>
            </a:r>
          </a:p>
        </p:txBody>
      </p:sp>
      <p:pic>
        <p:nvPicPr>
          <p:cNvPr id="5" name="Picture 4" descr="A picture containing drawing&#10;&#10;Description automatically generated">
            <a:extLst>
              <a:ext uri="{FF2B5EF4-FFF2-40B4-BE49-F238E27FC236}">
                <a16:creationId xmlns:a16="http://schemas.microsoft.com/office/drawing/2014/main" id="{651F8104-E894-4838-A562-15B71E6FB0EE}"/>
              </a:ext>
            </a:extLst>
          </p:cNvPr>
          <p:cNvPicPr>
            <a:picLocks noChangeAspect="1"/>
          </p:cNvPicPr>
          <p:nvPr/>
        </p:nvPicPr>
        <p:blipFill>
          <a:blip r:embed="rId3"/>
          <a:stretch>
            <a:fillRect/>
          </a:stretch>
        </p:blipFill>
        <p:spPr>
          <a:xfrm>
            <a:off x="1261641" y="5465228"/>
            <a:ext cx="2251393" cy="1000619"/>
          </a:xfrm>
          <a:prstGeom prst="rect">
            <a:avLst/>
          </a:prstGeom>
        </p:spPr>
      </p:pic>
      <p:pic>
        <p:nvPicPr>
          <p:cNvPr id="6" name="Picture 5" descr="A close up of a logo&#10;&#10;Description automatically generated">
            <a:extLst>
              <a:ext uri="{FF2B5EF4-FFF2-40B4-BE49-F238E27FC236}">
                <a16:creationId xmlns:a16="http://schemas.microsoft.com/office/drawing/2014/main" id="{36DD65F3-9B74-450D-8BBC-4212E937EAF7}"/>
              </a:ext>
            </a:extLst>
          </p:cNvPr>
          <p:cNvPicPr>
            <a:picLocks noChangeAspect="1"/>
          </p:cNvPicPr>
          <p:nvPr/>
        </p:nvPicPr>
        <p:blipFill>
          <a:blip r:embed="rId4"/>
          <a:stretch>
            <a:fillRect/>
          </a:stretch>
        </p:blipFill>
        <p:spPr>
          <a:xfrm>
            <a:off x="3896810" y="5260334"/>
            <a:ext cx="1395176" cy="1395176"/>
          </a:xfrm>
          <a:prstGeom prst="rect">
            <a:avLst/>
          </a:prstGeom>
        </p:spPr>
      </p:pic>
    </p:spTree>
    <p:extLst>
      <p:ext uri="{BB962C8B-B14F-4D97-AF65-F5344CB8AC3E}">
        <p14:creationId xmlns:p14="http://schemas.microsoft.com/office/powerpoint/2010/main" val="2984029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9B22-C138-4987-AC59-18FE51A47404}"/>
              </a:ext>
            </a:extLst>
          </p:cNvPr>
          <p:cNvSpPr>
            <a:spLocks noGrp="1"/>
          </p:cNvSpPr>
          <p:nvPr>
            <p:ph type="title"/>
          </p:nvPr>
        </p:nvSpPr>
        <p:spPr>
          <a:xfrm>
            <a:off x="838200" y="2354317"/>
            <a:ext cx="10515600" cy="1881352"/>
          </a:xfrm>
        </p:spPr>
        <p:txBody>
          <a:bodyPr>
            <a:normAutofit/>
          </a:bodyPr>
          <a:lstStyle/>
          <a:p>
            <a:r>
              <a:rPr lang="en-US" b="1" dirty="0">
                <a:solidFill>
                  <a:schemeClr val="accent1"/>
                </a:solidFill>
              </a:rPr>
              <a:t>Project Development</a:t>
            </a:r>
            <a:br>
              <a:rPr lang="en-US" sz="3600" dirty="0">
                <a:solidFill>
                  <a:schemeClr val="accent1"/>
                </a:solidFill>
              </a:rPr>
            </a:br>
            <a:endParaRPr lang="en-US" sz="3600" dirty="0">
              <a:solidFill>
                <a:schemeClr val="accent1"/>
              </a:solidFill>
            </a:endParaRPr>
          </a:p>
        </p:txBody>
      </p:sp>
      <p:sp>
        <p:nvSpPr>
          <p:cNvPr id="3" name="Content Placeholder 2">
            <a:extLst>
              <a:ext uri="{FF2B5EF4-FFF2-40B4-BE49-F238E27FC236}">
                <a16:creationId xmlns:a16="http://schemas.microsoft.com/office/drawing/2014/main" id="{25D9F513-656E-4EA5-80D6-F138B5BB7931}"/>
              </a:ext>
            </a:extLst>
          </p:cNvPr>
          <p:cNvSpPr>
            <a:spLocks noGrp="1"/>
          </p:cNvSpPr>
          <p:nvPr>
            <p:ph idx="1"/>
          </p:nvPr>
        </p:nvSpPr>
        <p:spPr>
          <a:xfrm>
            <a:off x="838200" y="4477405"/>
            <a:ext cx="10515600" cy="399394"/>
          </a:xfrm>
        </p:spPr>
        <p:txBody>
          <a:bodyPr>
            <a:normAutofit fontScale="92500" lnSpcReduction="20000"/>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3648248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B0C1EF1B-F696-4618-9C11-9377D0C0FA1B}"/>
              </a:ext>
            </a:extLst>
          </p:cNvPr>
          <p:cNvSpPr>
            <a:spLocks noGrp="1"/>
          </p:cNvSpPr>
          <p:nvPr>
            <p:ph idx="1"/>
          </p:nvPr>
        </p:nvSpPr>
        <p:spPr>
          <a:xfrm>
            <a:off x="838200" y="1815963"/>
            <a:ext cx="10515600" cy="4486274"/>
          </a:xfrm>
        </p:spPr>
        <p:txBody>
          <a:bodyPr>
            <a:normAutofit/>
          </a:bodyPr>
          <a:lstStyle/>
          <a:p>
            <a:r>
              <a:rPr lang="en-US" dirty="0"/>
              <a:t>Pre-Feasibility and Feasibility studies are part of the project development cycle. Each country has its own policies on how to proceed with this. </a:t>
            </a:r>
          </a:p>
          <a:p>
            <a:r>
              <a:rPr lang="en-US" dirty="0"/>
              <a:t>The </a:t>
            </a:r>
            <a:r>
              <a:rPr lang="en-US" b="1" dirty="0"/>
              <a:t>pre-feasibility study </a:t>
            </a:r>
            <a:r>
              <a:rPr lang="en-US" dirty="0"/>
              <a:t>is a step to determine whether the projects identified are potentially viable and whether the additional time and resources should be invested. </a:t>
            </a:r>
          </a:p>
          <a:p>
            <a:r>
              <a:rPr lang="en-US" dirty="0"/>
              <a:t>A </a:t>
            </a:r>
            <a:r>
              <a:rPr lang="en-US" b="1" dirty="0"/>
              <a:t>feasibility study </a:t>
            </a:r>
            <a:r>
              <a:rPr lang="en-US" dirty="0"/>
              <a:t>takes that project a step further to look at how to mitigate risk and issues identified in the pre-feasibility stage and to determine viability. </a:t>
            </a:r>
          </a:p>
        </p:txBody>
      </p:sp>
      <p:sp>
        <p:nvSpPr>
          <p:cNvPr id="16" name="Title 1">
            <a:extLst>
              <a:ext uri="{FF2B5EF4-FFF2-40B4-BE49-F238E27FC236}">
                <a16:creationId xmlns:a16="http://schemas.microsoft.com/office/drawing/2014/main" id="{D1ACD088-CF79-46AB-A045-E09B284F23AD}"/>
              </a:ext>
            </a:extLst>
          </p:cNvPr>
          <p:cNvSpPr>
            <a:spLocks noGrp="1"/>
          </p:cNvSpPr>
          <p:nvPr>
            <p:ph type="title"/>
          </p:nvPr>
        </p:nvSpPr>
        <p:spPr>
          <a:xfrm>
            <a:off x="653414" y="555763"/>
            <a:ext cx="10515600" cy="789539"/>
          </a:xfrm>
        </p:spPr>
        <p:txBody>
          <a:bodyPr anchor="t">
            <a:noAutofit/>
          </a:bodyPr>
          <a:lstStyle/>
          <a:p>
            <a:r>
              <a:rPr lang="en-US" sz="4000" b="1" dirty="0">
                <a:solidFill>
                  <a:schemeClr val="accent1"/>
                </a:solidFill>
              </a:rPr>
              <a:t>Feasibility Analysis - Checking Project Viability &amp; Risk Mitigation</a:t>
            </a:r>
            <a:br>
              <a:rPr lang="en-US" sz="4000" b="1" dirty="0"/>
            </a:br>
            <a:endParaRPr lang="en-US" sz="4000" b="1" dirty="0"/>
          </a:p>
        </p:txBody>
      </p:sp>
    </p:spTree>
    <p:extLst>
      <p:ext uri="{BB962C8B-B14F-4D97-AF65-F5344CB8AC3E}">
        <p14:creationId xmlns:p14="http://schemas.microsoft.com/office/powerpoint/2010/main" val="3201168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47FA84E-3F65-485D-9C0A-33DA6AE18F04}"/>
              </a:ext>
            </a:extLst>
          </p:cNvPr>
          <p:cNvGrpSpPr/>
          <p:nvPr/>
        </p:nvGrpSpPr>
        <p:grpSpPr>
          <a:xfrm>
            <a:off x="0" y="5689421"/>
            <a:ext cx="12192000" cy="1319591"/>
            <a:chOff x="0" y="5673379"/>
            <a:chExt cx="12192000" cy="1319591"/>
          </a:xfrm>
        </p:grpSpPr>
        <p:sp>
          <p:nvSpPr>
            <p:cNvPr id="9" name="Rectangle 8">
              <a:extLst>
                <a:ext uri="{FF2B5EF4-FFF2-40B4-BE49-F238E27FC236}">
                  <a16:creationId xmlns:a16="http://schemas.microsoft.com/office/drawing/2014/main" id="{B47259BE-1D02-4090-A554-D3996315AF3C}"/>
                </a:ext>
              </a:extLst>
            </p:cNvPr>
            <p:cNvSpPr/>
            <p:nvPr/>
          </p:nvSpPr>
          <p:spPr>
            <a:xfrm>
              <a:off x="0" y="6469750"/>
              <a:ext cx="12192000" cy="388250"/>
            </a:xfrm>
            <a:prstGeom prst="rect">
              <a:avLst/>
            </a:prstGeom>
            <a:solidFill>
              <a:schemeClr val="accent5">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7F599DD-D4CE-4C50-8F96-D339E9E97972}"/>
                </a:ext>
              </a:extLst>
            </p:cNvPr>
            <p:cNvSpPr txBox="1"/>
            <p:nvPr/>
          </p:nvSpPr>
          <p:spPr>
            <a:xfrm>
              <a:off x="1329979" y="6469750"/>
              <a:ext cx="10823339" cy="523220"/>
            </a:xfrm>
            <a:prstGeom prst="rect">
              <a:avLst/>
            </a:prstGeom>
            <a:noFill/>
          </p:spPr>
          <p:txBody>
            <a:bodyPr wrap="square" rtlCol="0">
              <a:spAutoFit/>
            </a:bodyPr>
            <a:lstStyle/>
            <a:p>
              <a:r>
                <a:rPr lang="it-IT" sz="1400" b="1" kern="400" spc="250" dirty="0">
                  <a:solidFill>
                    <a:schemeClr val="bg1"/>
                  </a:solidFill>
                  <a:ea typeface="Arial Unicode MS" panose="020B0604020202020204" pitchFamily="34" charset="-128"/>
                  <a:cs typeface="Arial Unicode MS" panose="020B0604020202020204" pitchFamily="34" charset="-128"/>
                </a:rPr>
                <a:t>IMPROVING THE LEGAL ENVIRONMENT FOR BUSINESS WORLDWIDE</a:t>
              </a:r>
              <a:r>
                <a:rPr lang="en-US" sz="1400" b="1" kern="400" spc="250" dirty="0">
                  <a:solidFill>
                    <a:schemeClr val="bg1"/>
                  </a:solidFill>
                  <a:ea typeface="Arial Unicode MS" panose="020B0604020202020204" pitchFamily="34" charset="-128"/>
                  <a:cs typeface="Arial Unicode MS" panose="020B0604020202020204" pitchFamily="34" charset="-128"/>
                </a:rPr>
                <a:t>    </a:t>
              </a:r>
              <a:r>
                <a:rPr lang="en-US" sz="1400" b="1" dirty="0">
                  <a:solidFill>
                    <a:schemeClr val="bg1"/>
                  </a:solidFill>
                </a:rPr>
                <a:t>U.S. Department of Commerce | CLDP</a:t>
              </a:r>
            </a:p>
          </p:txBody>
        </p:sp>
        <p:pic>
          <p:nvPicPr>
            <p:cNvPr id="11" name="Picture 10">
              <a:extLst>
                <a:ext uri="{FF2B5EF4-FFF2-40B4-BE49-F238E27FC236}">
                  <a16:creationId xmlns:a16="http://schemas.microsoft.com/office/drawing/2014/main" id="{00F6A622-4DF6-4299-8CEE-8537E33E4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7" y="5673379"/>
              <a:ext cx="1134925" cy="1134925"/>
            </a:xfrm>
            <a:prstGeom prst="rect">
              <a:avLst/>
            </a:prstGeom>
          </p:spPr>
        </p:pic>
      </p:grpSp>
      <p:sp>
        <p:nvSpPr>
          <p:cNvPr id="39" name="Content Placeholder 2">
            <a:extLst>
              <a:ext uri="{FF2B5EF4-FFF2-40B4-BE49-F238E27FC236}">
                <a16:creationId xmlns:a16="http://schemas.microsoft.com/office/drawing/2014/main" id="{8F2C569C-EDD4-4783-9171-2DDE341985CF}"/>
              </a:ext>
            </a:extLst>
          </p:cNvPr>
          <p:cNvSpPr txBox="1">
            <a:spLocks/>
          </p:cNvSpPr>
          <p:nvPr/>
        </p:nvSpPr>
        <p:spPr>
          <a:xfrm>
            <a:off x="2138422" y="5165235"/>
            <a:ext cx="2304143" cy="640080"/>
          </a:xfrm>
          <a:prstGeom prst="rect">
            <a:avLst/>
          </a:prstGeom>
          <a:solidFill>
            <a:srgbClr val="4A66AC"/>
          </a:solidFill>
          <a:ln w="12700" cap="flat" cmpd="sng" algn="ctr">
            <a:solidFill>
              <a:srgbClr val="4A66AC">
                <a:shade val="50000"/>
              </a:srgbClr>
            </a:solidFill>
            <a:prstDash val="solid"/>
            <a:miter lim="800000"/>
          </a:ln>
          <a:effectLst/>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Clr>
                <a:schemeClr val="accent1"/>
              </a:buClr>
              <a:buSzPct val="92000"/>
              <a:buFont typeface="Arial" panose="020B0604020202020204" pitchFamily="34" charset="0"/>
              <a:buChar char="•"/>
              <a:defRPr sz="2800" kern="1200">
                <a:solidFill>
                  <a:schemeClr val="tx1">
                    <a:lumMod val="65000"/>
                    <a:lumOff val="35000"/>
                  </a:schemeClr>
                </a:solidFill>
                <a:latin typeface="+mn-lt"/>
                <a:ea typeface="+mn-ea"/>
                <a:cs typeface="+mn-cs"/>
              </a:defRPr>
            </a:lvl1pPr>
            <a:lvl2pPr marL="574675" indent="-287338" algn="l" defTabSz="914400" rtl="0" eaLnBrk="1" latinLnBrk="0" hangingPunct="1">
              <a:lnSpc>
                <a:spcPct val="90000"/>
              </a:lnSpc>
              <a:spcBef>
                <a:spcPts val="500"/>
              </a:spcBef>
              <a:buClr>
                <a:schemeClr val="accent1">
                  <a:lumMod val="60000"/>
                  <a:lumOff val="40000"/>
                </a:schemeClr>
              </a:buClr>
              <a:buSzPct val="100000"/>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12713" marR="0" lvl="1" indent="0" algn="l" defTabSz="914400" rtl="0" eaLnBrk="1" fontAlgn="auto" latinLnBrk="0" hangingPunct="1">
              <a:lnSpc>
                <a:spcPct val="90000"/>
              </a:lnSpc>
              <a:spcBef>
                <a:spcPts val="1200"/>
              </a:spcBef>
              <a:spcAft>
                <a:spcPts val="0"/>
              </a:spcAft>
              <a:buClr>
                <a:srgbClr val="4A66AC">
                  <a:lumMod val="60000"/>
                  <a:lumOff val="40000"/>
                </a:srgbClr>
              </a:buClr>
              <a:buSzPct val="100000"/>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Commercial Structuring and Delivery Models</a:t>
            </a:r>
          </a:p>
        </p:txBody>
      </p:sp>
      <p:sp>
        <p:nvSpPr>
          <p:cNvPr id="40" name="Content Placeholder 2">
            <a:extLst>
              <a:ext uri="{FF2B5EF4-FFF2-40B4-BE49-F238E27FC236}">
                <a16:creationId xmlns:a16="http://schemas.microsoft.com/office/drawing/2014/main" id="{4ADEBFCB-53C3-4B55-82F3-16FD776B846F}"/>
              </a:ext>
            </a:extLst>
          </p:cNvPr>
          <p:cNvSpPr txBox="1">
            <a:spLocks/>
          </p:cNvSpPr>
          <p:nvPr/>
        </p:nvSpPr>
        <p:spPr>
          <a:xfrm>
            <a:off x="2138422" y="2879160"/>
            <a:ext cx="2304143" cy="640080"/>
          </a:xfrm>
          <a:prstGeom prst="rect">
            <a:avLst/>
          </a:prstGeom>
          <a:solidFill>
            <a:srgbClr val="4A66AC"/>
          </a:solidFill>
          <a:ln w="12700" cap="flat" cmpd="sng" algn="ctr">
            <a:solidFill>
              <a:srgbClr val="4A66AC">
                <a:shade val="50000"/>
              </a:srgbClr>
            </a:solid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1"/>
              </a:buClr>
              <a:buSzPct val="92000"/>
              <a:buFont typeface="Arial" panose="020B0604020202020204" pitchFamily="34" charset="0"/>
              <a:buChar char="•"/>
              <a:defRPr sz="2800" kern="1200">
                <a:solidFill>
                  <a:schemeClr val="tx1">
                    <a:lumMod val="65000"/>
                    <a:lumOff val="35000"/>
                  </a:schemeClr>
                </a:solidFill>
                <a:latin typeface="+mn-lt"/>
                <a:ea typeface="+mn-ea"/>
                <a:cs typeface="+mn-cs"/>
              </a:defRPr>
            </a:lvl1pPr>
            <a:lvl2pPr marL="574675" indent="-287338" algn="l" defTabSz="914400" rtl="0" eaLnBrk="1" latinLnBrk="0" hangingPunct="1">
              <a:lnSpc>
                <a:spcPct val="90000"/>
              </a:lnSpc>
              <a:spcBef>
                <a:spcPts val="500"/>
              </a:spcBef>
              <a:buClr>
                <a:schemeClr val="accent1">
                  <a:lumMod val="60000"/>
                  <a:lumOff val="40000"/>
                </a:schemeClr>
              </a:buClr>
              <a:buSzPct val="100000"/>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12713" marR="0" lvl="1" indent="0" algn="l" defTabSz="914400" rtl="0" eaLnBrk="1" fontAlgn="auto" latinLnBrk="0" hangingPunct="1">
              <a:lnSpc>
                <a:spcPct val="90000"/>
              </a:lnSpc>
              <a:spcBef>
                <a:spcPts val="1200"/>
              </a:spcBef>
              <a:spcAft>
                <a:spcPts val="0"/>
              </a:spcAft>
              <a:buClr>
                <a:srgbClr val="4A66AC">
                  <a:lumMod val="60000"/>
                  <a:lumOff val="40000"/>
                </a:srgbClr>
              </a:buClr>
              <a:buSzPct val="100000"/>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Funding and Financing</a:t>
            </a:r>
          </a:p>
        </p:txBody>
      </p:sp>
      <p:sp>
        <p:nvSpPr>
          <p:cNvPr id="41" name="Content Placeholder 2">
            <a:extLst>
              <a:ext uri="{FF2B5EF4-FFF2-40B4-BE49-F238E27FC236}">
                <a16:creationId xmlns:a16="http://schemas.microsoft.com/office/drawing/2014/main" id="{ACA174CA-28AA-465E-AFAE-80A012247328}"/>
              </a:ext>
            </a:extLst>
          </p:cNvPr>
          <p:cNvSpPr txBox="1">
            <a:spLocks/>
          </p:cNvSpPr>
          <p:nvPr/>
        </p:nvSpPr>
        <p:spPr>
          <a:xfrm>
            <a:off x="2138422" y="2118263"/>
            <a:ext cx="2304143" cy="640080"/>
          </a:xfrm>
          <a:prstGeom prst="rect">
            <a:avLst/>
          </a:prstGeom>
          <a:solidFill>
            <a:srgbClr val="4A66AC"/>
          </a:solidFill>
          <a:ln w="12700" cap="flat" cmpd="sng" algn="ctr">
            <a:solidFill>
              <a:srgbClr val="4A66AC">
                <a:shade val="50000"/>
              </a:srgbClr>
            </a:solid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1"/>
              </a:buClr>
              <a:buSzPct val="92000"/>
              <a:buFont typeface="Arial" panose="020B0604020202020204" pitchFamily="34" charset="0"/>
              <a:buChar char="•"/>
              <a:defRPr sz="2800" kern="1200">
                <a:solidFill>
                  <a:schemeClr val="tx1">
                    <a:lumMod val="65000"/>
                    <a:lumOff val="35000"/>
                  </a:schemeClr>
                </a:solidFill>
                <a:latin typeface="+mn-lt"/>
                <a:ea typeface="+mn-ea"/>
                <a:cs typeface="+mn-cs"/>
              </a:defRPr>
            </a:lvl1pPr>
            <a:lvl2pPr marL="574675" indent="-287338" algn="l" defTabSz="914400" rtl="0" eaLnBrk="1" latinLnBrk="0" hangingPunct="1">
              <a:lnSpc>
                <a:spcPct val="90000"/>
              </a:lnSpc>
              <a:spcBef>
                <a:spcPts val="500"/>
              </a:spcBef>
              <a:buClr>
                <a:schemeClr val="accent1">
                  <a:lumMod val="60000"/>
                  <a:lumOff val="40000"/>
                </a:schemeClr>
              </a:buClr>
              <a:buSzPct val="100000"/>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12713" marR="0" lvl="1" indent="0" algn="l" defTabSz="914400" rtl="0" eaLnBrk="1" fontAlgn="auto" latinLnBrk="0" hangingPunct="1">
              <a:lnSpc>
                <a:spcPct val="90000"/>
              </a:lnSpc>
              <a:spcBef>
                <a:spcPts val="1200"/>
              </a:spcBef>
              <a:spcAft>
                <a:spcPts val="0"/>
              </a:spcAft>
              <a:buClr>
                <a:srgbClr val="4A66AC">
                  <a:lumMod val="60000"/>
                  <a:lumOff val="40000"/>
                </a:srgbClr>
              </a:buClr>
              <a:buSzPct val="100000"/>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Technical Solution and Cost </a:t>
            </a:r>
          </a:p>
        </p:txBody>
      </p:sp>
      <p:sp>
        <p:nvSpPr>
          <p:cNvPr id="42" name="Content Placeholder 2">
            <a:extLst>
              <a:ext uri="{FF2B5EF4-FFF2-40B4-BE49-F238E27FC236}">
                <a16:creationId xmlns:a16="http://schemas.microsoft.com/office/drawing/2014/main" id="{0C7CEBEF-0E39-46BF-B56C-A843859E9F1B}"/>
              </a:ext>
            </a:extLst>
          </p:cNvPr>
          <p:cNvSpPr txBox="1">
            <a:spLocks/>
          </p:cNvSpPr>
          <p:nvPr/>
        </p:nvSpPr>
        <p:spPr>
          <a:xfrm>
            <a:off x="2140805" y="3623658"/>
            <a:ext cx="2304143" cy="640080"/>
          </a:xfrm>
          <a:prstGeom prst="rect">
            <a:avLst/>
          </a:prstGeom>
          <a:solidFill>
            <a:srgbClr val="4A66AC"/>
          </a:solidFill>
          <a:ln w="12700" cap="flat" cmpd="sng" algn="ctr">
            <a:solidFill>
              <a:srgbClr val="4A66AC">
                <a:shade val="50000"/>
              </a:srgbClr>
            </a:solid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1"/>
              </a:buClr>
              <a:buSzPct val="92000"/>
              <a:buFont typeface="Arial" panose="020B0604020202020204" pitchFamily="34" charset="0"/>
              <a:buChar char="•"/>
              <a:defRPr sz="2800" kern="1200">
                <a:solidFill>
                  <a:schemeClr val="tx1">
                    <a:lumMod val="65000"/>
                    <a:lumOff val="35000"/>
                  </a:schemeClr>
                </a:solidFill>
                <a:latin typeface="+mn-lt"/>
                <a:ea typeface="+mn-ea"/>
                <a:cs typeface="+mn-cs"/>
              </a:defRPr>
            </a:lvl1pPr>
            <a:lvl2pPr marL="574675" indent="-287338" algn="l" defTabSz="914400" rtl="0" eaLnBrk="1" latinLnBrk="0" hangingPunct="1">
              <a:lnSpc>
                <a:spcPct val="90000"/>
              </a:lnSpc>
              <a:spcBef>
                <a:spcPts val="500"/>
              </a:spcBef>
              <a:buClr>
                <a:schemeClr val="accent1">
                  <a:lumMod val="60000"/>
                  <a:lumOff val="40000"/>
                </a:schemeClr>
              </a:buClr>
              <a:buSzPct val="100000"/>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12713" marR="0" lvl="1" indent="0" algn="l" defTabSz="914400" rtl="0" eaLnBrk="1" fontAlgn="auto" latinLnBrk="0" hangingPunct="1">
              <a:lnSpc>
                <a:spcPct val="90000"/>
              </a:lnSpc>
              <a:spcBef>
                <a:spcPts val="1200"/>
              </a:spcBef>
              <a:spcAft>
                <a:spcPts val="0"/>
              </a:spcAft>
              <a:buClr>
                <a:srgbClr val="4A66AC">
                  <a:lumMod val="60000"/>
                  <a:lumOff val="40000"/>
                </a:srgbClr>
              </a:buClr>
              <a:buSzPct val="100000"/>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Policy, Legal, and Regulatory</a:t>
            </a:r>
          </a:p>
        </p:txBody>
      </p:sp>
      <p:sp>
        <p:nvSpPr>
          <p:cNvPr id="44" name="TextBox 43">
            <a:extLst>
              <a:ext uri="{FF2B5EF4-FFF2-40B4-BE49-F238E27FC236}">
                <a16:creationId xmlns:a16="http://schemas.microsoft.com/office/drawing/2014/main" id="{7FBBD07D-147E-469F-A692-28723E22BF72}"/>
              </a:ext>
            </a:extLst>
          </p:cNvPr>
          <p:cNvSpPr txBox="1"/>
          <p:nvPr/>
        </p:nvSpPr>
        <p:spPr>
          <a:xfrm>
            <a:off x="4618709" y="5165235"/>
            <a:ext cx="3017520" cy="640080"/>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ctr" anchorCtr="0">
            <a:noAutofit/>
          </a:bodyPr>
          <a:lstStyle/>
          <a:p>
            <a:pPr marL="0" marR="0" lvl="2" algn="ctr" defTabSz="457200" eaLnBrk="1" fontAlgn="auto" latinLnBrk="0" hangingPunct="1">
              <a:lnSpc>
                <a:spcPct val="100000"/>
              </a:lnSpc>
              <a:spcBef>
                <a:spcPts val="1200"/>
              </a:spcBef>
              <a:spcAft>
                <a:spcPts val="0"/>
              </a:spcAft>
              <a:buClrTx/>
              <a:buSzTx/>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Assess delivery model options, including PPPs</a:t>
            </a:r>
          </a:p>
        </p:txBody>
      </p:sp>
      <p:grpSp>
        <p:nvGrpSpPr>
          <p:cNvPr id="68" name="Group 67">
            <a:extLst>
              <a:ext uri="{FF2B5EF4-FFF2-40B4-BE49-F238E27FC236}">
                <a16:creationId xmlns:a16="http://schemas.microsoft.com/office/drawing/2014/main" id="{1B62BABE-D5E1-4F81-9A00-757C9B3821E2}"/>
              </a:ext>
            </a:extLst>
          </p:cNvPr>
          <p:cNvGrpSpPr/>
          <p:nvPr/>
        </p:nvGrpSpPr>
        <p:grpSpPr>
          <a:xfrm>
            <a:off x="1735176" y="2195587"/>
            <a:ext cx="548640" cy="548640"/>
            <a:chOff x="1389939" y="3668840"/>
            <a:chExt cx="684495" cy="668844"/>
          </a:xfrm>
        </p:grpSpPr>
        <p:sp>
          <p:nvSpPr>
            <p:cNvPr id="52" name="Oval 51">
              <a:extLst>
                <a:ext uri="{FF2B5EF4-FFF2-40B4-BE49-F238E27FC236}">
                  <a16:creationId xmlns:a16="http://schemas.microsoft.com/office/drawing/2014/main" id="{7B104F70-4672-4A43-BE7A-2E6E891B8E4F}"/>
                </a:ext>
              </a:extLst>
            </p:cNvPr>
            <p:cNvSpPr/>
            <p:nvPr/>
          </p:nvSpPr>
          <p:spPr>
            <a:xfrm>
              <a:off x="1389939" y="3668840"/>
              <a:ext cx="684495" cy="668844"/>
            </a:xfrm>
            <a:prstGeom prst="ellipse">
              <a:avLst/>
            </a:prstGeom>
            <a:solidFill>
              <a:srgbClr val="629DD1"/>
            </a:solidFill>
            <a:ln w="12700" cap="flat" cmpd="sng" algn="ctr">
              <a:solidFill>
                <a:srgbClr val="24285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Arial"/>
                <a:ea typeface="+mn-ea"/>
                <a:cs typeface="+mn-cs"/>
              </a:endParaRPr>
            </a:p>
          </p:txBody>
        </p:sp>
        <p:pic>
          <p:nvPicPr>
            <p:cNvPr id="54" name="Graphic 53" descr="Leaf">
              <a:extLst>
                <a:ext uri="{FF2B5EF4-FFF2-40B4-BE49-F238E27FC236}">
                  <a16:creationId xmlns:a16="http://schemas.microsoft.com/office/drawing/2014/main" id="{880E6B99-372B-4A03-BF6B-16D81F26D8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68287" y="3762066"/>
              <a:ext cx="527798" cy="527798"/>
            </a:xfrm>
            <a:prstGeom prst="rect">
              <a:avLst/>
            </a:prstGeom>
          </p:spPr>
        </p:pic>
      </p:grpSp>
      <p:grpSp>
        <p:nvGrpSpPr>
          <p:cNvPr id="67" name="Group 66">
            <a:extLst>
              <a:ext uri="{FF2B5EF4-FFF2-40B4-BE49-F238E27FC236}">
                <a16:creationId xmlns:a16="http://schemas.microsoft.com/office/drawing/2014/main" id="{A706E154-E4F1-4622-87CC-346C4F3D9383}"/>
              </a:ext>
            </a:extLst>
          </p:cNvPr>
          <p:cNvGrpSpPr/>
          <p:nvPr/>
        </p:nvGrpSpPr>
        <p:grpSpPr>
          <a:xfrm>
            <a:off x="1735176" y="2928675"/>
            <a:ext cx="548640" cy="548640"/>
            <a:chOff x="1424665" y="2746884"/>
            <a:chExt cx="684495" cy="668844"/>
          </a:xfrm>
        </p:grpSpPr>
        <p:sp>
          <p:nvSpPr>
            <p:cNvPr id="51" name="Oval 50">
              <a:extLst>
                <a:ext uri="{FF2B5EF4-FFF2-40B4-BE49-F238E27FC236}">
                  <a16:creationId xmlns:a16="http://schemas.microsoft.com/office/drawing/2014/main" id="{DC6E3C6B-8F5C-4082-B386-CA313F0B5B6B}"/>
                </a:ext>
              </a:extLst>
            </p:cNvPr>
            <p:cNvSpPr/>
            <p:nvPr/>
          </p:nvSpPr>
          <p:spPr>
            <a:xfrm>
              <a:off x="1424665" y="2746884"/>
              <a:ext cx="684495" cy="668844"/>
            </a:xfrm>
            <a:prstGeom prst="ellipse">
              <a:avLst/>
            </a:prstGeom>
            <a:solidFill>
              <a:srgbClr val="629DD1"/>
            </a:solidFill>
            <a:ln w="12700" cap="flat" cmpd="sng" algn="ctr">
              <a:solidFill>
                <a:srgbClr val="24285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Arial"/>
                <a:ea typeface="+mn-ea"/>
                <a:cs typeface="+mn-cs"/>
              </a:endParaRPr>
            </a:p>
          </p:txBody>
        </p:sp>
        <p:pic>
          <p:nvPicPr>
            <p:cNvPr id="55" name="Graphic 54" descr="Dollar">
              <a:extLst>
                <a:ext uri="{FF2B5EF4-FFF2-40B4-BE49-F238E27FC236}">
                  <a16:creationId xmlns:a16="http://schemas.microsoft.com/office/drawing/2014/main" id="{FF2D5398-D8F3-4FE3-B430-02A5FAB280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1372" y="2829056"/>
              <a:ext cx="557370" cy="557370"/>
            </a:xfrm>
            <a:prstGeom prst="rect">
              <a:avLst/>
            </a:prstGeom>
          </p:spPr>
        </p:pic>
      </p:grpSp>
      <p:grpSp>
        <p:nvGrpSpPr>
          <p:cNvPr id="69" name="Group 68">
            <a:extLst>
              <a:ext uri="{FF2B5EF4-FFF2-40B4-BE49-F238E27FC236}">
                <a16:creationId xmlns:a16="http://schemas.microsoft.com/office/drawing/2014/main" id="{898530AA-25D7-4498-BEFB-88A096A1EE01}"/>
              </a:ext>
            </a:extLst>
          </p:cNvPr>
          <p:cNvGrpSpPr/>
          <p:nvPr/>
        </p:nvGrpSpPr>
        <p:grpSpPr>
          <a:xfrm>
            <a:off x="1737559" y="3669377"/>
            <a:ext cx="548640" cy="548640"/>
            <a:chOff x="1389939" y="4558899"/>
            <a:chExt cx="684495" cy="668844"/>
          </a:xfrm>
        </p:grpSpPr>
        <p:sp>
          <p:nvSpPr>
            <p:cNvPr id="53" name="Oval 52">
              <a:extLst>
                <a:ext uri="{FF2B5EF4-FFF2-40B4-BE49-F238E27FC236}">
                  <a16:creationId xmlns:a16="http://schemas.microsoft.com/office/drawing/2014/main" id="{27AF11D9-4C72-4365-B03A-6B9627662A20}"/>
                </a:ext>
              </a:extLst>
            </p:cNvPr>
            <p:cNvSpPr/>
            <p:nvPr/>
          </p:nvSpPr>
          <p:spPr>
            <a:xfrm>
              <a:off x="1389939" y="4558899"/>
              <a:ext cx="684495" cy="668844"/>
            </a:xfrm>
            <a:prstGeom prst="ellipse">
              <a:avLst/>
            </a:prstGeom>
            <a:solidFill>
              <a:srgbClr val="629DD1"/>
            </a:solidFill>
            <a:ln w="12700" cap="flat" cmpd="sng" algn="ctr">
              <a:solidFill>
                <a:srgbClr val="24285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Arial"/>
                <a:ea typeface="+mn-ea"/>
                <a:cs typeface="+mn-cs"/>
              </a:endParaRPr>
            </a:p>
          </p:txBody>
        </p:sp>
        <p:pic>
          <p:nvPicPr>
            <p:cNvPr id="56" name="Graphic 55" descr="Document">
              <a:extLst>
                <a:ext uri="{FF2B5EF4-FFF2-40B4-BE49-F238E27FC236}">
                  <a16:creationId xmlns:a16="http://schemas.microsoft.com/office/drawing/2014/main" id="{1F3A5669-C634-4038-95D0-D42354E821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94593" y="4642995"/>
              <a:ext cx="492838" cy="492838"/>
            </a:xfrm>
            <a:prstGeom prst="rect">
              <a:avLst/>
            </a:prstGeom>
          </p:spPr>
        </p:pic>
      </p:grpSp>
      <p:grpSp>
        <p:nvGrpSpPr>
          <p:cNvPr id="7" name="Group 6">
            <a:extLst>
              <a:ext uri="{FF2B5EF4-FFF2-40B4-BE49-F238E27FC236}">
                <a16:creationId xmlns:a16="http://schemas.microsoft.com/office/drawing/2014/main" id="{54D16C36-6717-4F2B-A16B-68891F492D2E}"/>
              </a:ext>
            </a:extLst>
          </p:cNvPr>
          <p:cNvGrpSpPr/>
          <p:nvPr/>
        </p:nvGrpSpPr>
        <p:grpSpPr>
          <a:xfrm>
            <a:off x="1735176" y="5212616"/>
            <a:ext cx="548640" cy="548640"/>
            <a:chOff x="1407781" y="1851343"/>
            <a:chExt cx="684495" cy="668844"/>
          </a:xfrm>
        </p:grpSpPr>
        <p:sp>
          <p:nvSpPr>
            <p:cNvPr id="50" name="Oval 49">
              <a:extLst>
                <a:ext uri="{FF2B5EF4-FFF2-40B4-BE49-F238E27FC236}">
                  <a16:creationId xmlns:a16="http://schemas.microsoft.com/office/drawing/2014/main" id="{DCC61A88-A131-4FA5-A181-4B3B861A7481}"/>
                </a:ext>
              </a:extLst>
            </p:cNvPr>
            <p:cNvSpPr/>
            <p:nvPr/>
          </p:nvSpPr>
          <p:spPr>
            <a:xfrm>
              <a:off x="1407781" y="1851343"/>
              <a:ext cx="684495" cy="668844"/>
            </a:xfrm>
            <a:prstGeom prst="ellipse">
              <a:avLst/>
            </a:prstGeom>
            <a:solidFill>
              <a:srgbClr val="629DD1"/>
            </a:solidFill>
            <a:ln w="12700" cap="flat" cmpd="sng" algn="ctr">
              <a:solidFill>
                <a:srgbClr val="24285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Arial"/>
                <a:ea typeface="+mn-ea"/>
                <a:cs typeface="+mn-cs"/>
              </a:endParaRPr>
            </a:p>
          </p:txBody>
        </p:sp>
        <p:pic>
          <p:nvPicPr>
            <p:cNvPr id="57" name="Graphic 56" descr="Flowchart">
              <a:extLst>
                <a:ext uri="{FF2B5EF4-FFF2-40B4-BE49-F238E27FC236}">
                  <a16:creationId xmlns:a16="http://schemas.microsoft.com/office/drawing/2014/main" id="{F55AE686-0DF0-4B8A-A6A3-C90B820647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72814" y="1875088"/>
              <a:ext cx="584775" cy="584775"/>
            </a:xfrm>
            <a:prstGeom prst="rect">
              <a:avLst/>
            </a:prstGeom>
          </p:spPr>
        </p:pic>
      </p:grpSp>
      <p:sp>
        <p:nvSpPr>
          <p:cNvPr id="58" name="Content Placeholder 2">
            <a:extLst>
              <a:ext uri="{FF2B5EF4-FFF2-40B4-BE49-F238E27FC236}">
                <a16:creationId xmlns:a16="http://schemas.microsoft.com/office/drawing/2014/main" id="{8784D578-737C-49E3-9FC3-F1171228728A}"/>
              </a:ext>
            </a:extLst>
          </p:cNvPr>
          <p:cNvSpPr txBox="1">
            <a:spLocks/>
          </p:cNvSpPr>
          <p:nvPr/>
        </p:nvSpPr>
        <p:spPr>
          <a:xfrm>
            <a:off x="2138422" y="4414585"/>
            <a:ext cx="2304143" cy="640080"/>
          </a:xfrm>
          <a:prstGeom prst="rect">
            <a:avLst/>
          </a:prstGeom>
          <a:solidFill>
            <a:srgbClr val="4A66AC"/>
          </a:solidFill>
          <a:ln w="12700" cap="flat" cmpd="sng" algn="ctr">
            <a:solidFill>
              <a:srgbClr val="4A66AC">
                <a:shade val="50000"/>
              </a:srgbClr>
            </a:solid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1"/>
              </a:buClr>
              <a:buSzPct val="92000"/>
              <a:buFont typeface="Arial" panose="020B0604020202020204" pitchFamily="34" charset="0"/>
              <a:buChar char="•"/>
              <a:defRPr sz="2800" kern="1200">
                <a:solidFill>
                  <a:schemeClr val="tx1">
                    <a:lumMod val="65000"/>
                    <a:lumOff val="35000"/>
                  </a:schemeClr>
                </a:solidFill>
                <a:latin typeface="+mn-lt"/>
                <a:ea typeface="+mn-ea"/>
                <a:cs typeface="+mn-cs"/>
              </a:defRPr>
            </a:lvl1pPr>
            <a:lvl2pPr marL="574675" indent="-287338" algn="l" defTabSz="914400" rtl="0" eaLnBrk="1" latinLnBrk="0" hangingPunct="1">
              <a:lnSpc>
                <a:spcPct val="90000"/>
              </a:lnSpc>
              <a:spcBef>
                <a:spcPts val="500"/>
              </a:spcBef>
              <a:buClr>
                <a:schemeClr val="accent1">
                  <a:lumMod val="60000"/>
                  <a:lumOff val="40000"/>
                </a:schemeClr>
              </a:buClr>
              <a:buSzPct val="100000"/>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12713" marR="0" lvl="1" indent="0" algn="l" defTabSz="914400" rtl="0" eaLnBrk="1" fontAlgn="auto" latinLnBrk="0" hangingPunct="1">
              <a:lnSpc>
                <a:spcPct val="90000"/>
              </a:lnSpc>
              <a:spcBef>
                <a:spcPts val="1200"/>
              </a:spcBef>
              <a:spcAft>
                <a:spcPts val="0"/>
              </a:spcAft>
              <a:buClr>
                <a:srgbClr val="4A66AC">
                  <a:lumMod val="60000"/>
                  <a:lumOff val="40000"/>
                </a:srgbClr>
              </a:buClr>
              <a:buSzPct val="100000"/>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Environmental and Social</a:t>
            </a:r>
          </a:p>
        </p:txBody>
      </p:sp>
      <p:grpSp>
        <p:nvGrpSpPr>
          <p:cNvPr id="70" name="Group 69">
            <a:extLst>
              <a:ext uri="{FF2B5EF4-FFF2-40B4-BE49-F238E27FC236}">
                <a16:creationId xmlns:a16="http://schemas.microsoft.com/office/drawing/2014/main" id="{8752D74B-E5EE-40C1-9DD3-4FFA9A259436}"/>
              </a:ext>
            </a:extLst>
          </p:cNvPr>
          <p:cNvGrpSpPr/>
          <p:nvPr/>
        </p:nvGrpSpPr>
        <p:grpSpPr>
          <a:xfrm>
            <a:off x="1735176" y="4460304"/>
            <a:ext cx="548640" cy="548640"/>
            <a:chOff x="1389939" y="5450528"/>
            <a:chExt cx="684495" cy="668844"/>
          </a:xfrm>
        </p:grpSpPr>
        <p:sp>
          <p:nvSpPr>
            <p:cNvPr id="59" name="Oval 58">
              <a:extLst>
                <a:ext uri="{FF2B5EF4-FFF2-40B4-BE49-F238E27FC236}">
                  <a16:creationId xmlns:a16="http://schemas.microsoft.com/office/drawing/2014/main" id="{9C90D7AF-9067-4A9C-93D3-A8519E7F1C40}"/>
                </a:ext>
              </a:extLst>
            </p:cNvPr>
            <p:cNvSpPr/>
            <p:nvPr/>
          </p:nvSpPr>
          <p:spPr>
            <a:xfrm>
              <a:off x="1389939" y="5450528"/>
              <a:ext cx="684495" cy="668844"/>
            </a:xfrm>
            <a:prstGeom prst="ellipse">
              <a:avLst/>
            </a:prstGeom>
            <a:solidFill>
              <a:srgbClr val="629DD1"/>
            </a:solidFill>
            <a:ln w="12700" cap="flat" cmpd="sng" algn="ctr">
              <a:solidFill>
                <a:srgbClr val="24285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Arial"/>
                <a:ea typeface="+mn-ea"/>
                <a:cs typeface="+mn-cs"/>
              </a:endParaRPr>
            </a:p>
          </p:txBody>
        </p:sp>
        <p:pic>
          <p:nvPicPr>
            <p:cNvPr id="60" name="Graphic 59" descr="Business Growth">
              <a:extLst>
                <a:ext uri="{FF2B5EF4-FFF2-40B4-BE49-F238E27FC236}">
                  <a16:creationId xmlns:a16="http://schemas.microsoft.com/office/drawing/2014/main" id="{E96DFC65-9B67-40C5-BEA1-8A351F7D69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494593" y="5534624"/>
              <a:ext cx="492838" cy="492838"/>
            </a:xfrm>
            <a:prstGeom prst="rect">
              <a:avLst/>
            </a:prstGeom>
          </p:spPr>
        </p:pic>
      </p:grpSp>
      <p:sp>
        <p:nvSpPr>
          <p:cNvPr id="63" name="TextBox 62">
            <a:extLst>
              <a:ext uri="{FF2B5EF4-FFF2-40B4-BE49-F238E27FC236}">
                <a16:creationId xmlns:a16="http://schemas.microsoft.com/office/drawing/2014/main" id="{BF806FA1-30B5-4667-8290-AD8B26D5C21E}"/>
              </a:ext>
            </a:extLst>
          </p:cNvPr>
          <p:cNvSpPr txBox="1"/>
          <p:nvPr/>
        </p:nvSpPr>
        <p:spPr>
          <a:xfrm>
            <a:off x="4618709" y="2873597"/>
            <a:ext cx="3017520" cy="640080"/>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ctr" anchorCtr="0">
            <a:noAutofit/>
          </a:bodyPr>
          <a:lstStyle/>
          <a:p>
            <a:pPr marL="0" marR="0" lvl="2" algn="ctr" defTabSz="457200" eaLnBrk="1" fontAlgn="auto" latinLnBrk="0" hangingPunct="1">
              <a:lnSpc>
                <a:spcPct val="100000"/>
              </a:lnSpc>
              <a:spcBef>
                <a:spcPts val="1200"/>
              </a:spcBef>
              <a:spcAft>
                <a:spcPts val="0"/>
              </a:spcAft>
              <a:buClrTx/>
              <a:buSzTx/>
              <a:tabLst/>
              <a:defRPr/>
            </a:pPr>
            <a:r>
              <a:rPr lang="en-US" sz="1400" kern="0" dirty="0">
                <a:solidFill>
                  <a:prstClr val="black"/>
                </a:solidFill>
                <a:latin typeface="Arial"/>
              </a:rPr>
              <a:t>Identify funding gaps and identify potential funding sources</a:t>
            </a: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sp>
        <p:nvSpPr>
          <p:cNvPr id="64" name="TextBox 63">
            <a:extLst>
              <a:ext uri="{FF2B5EF4-FFF2-40B4-BE49-F238E27FC236}">
                <a16:creationId xmlns:a16="http://schemas.microsoft.com/office/drawing/2014/main" id="{25F2104F-07B0-47F4-B030-317F095EDEA9}"/>
              </a:ext>
            </a:extLst>
          </p:cNvPr>
          <p:cNvSpPr txBox="1"/>
          <p:nvPr/>
        </p:nvSpPr>
        <p:spPr>
          <a:xfrm>
            <a:off x="4618709" y="2118263"/>
            <a:ext cx="3017520" cy="640080"/>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ctr" anchorCtr="0">
            <a:noAutofit/>
          </a:bodyPr>
          <a:lstStyle/>
          <a:p>
            <a:pPr marL="0" marR="0" lvl="2" algn="ctr" defTabSz="457200" eaLnBrk="1" fontAlgn="auto" latinLnBrk="0" hangingPunct="1">
              <a:lnSpc>
                <a:spcPct val="100000"/>
              </a:lnSpc>
              <a:spcBef>
                <a:spcPts val="1200"/>
              </a:spcBef>
              <a:spcAft>
                <a:spcPts val="0"/>
              </a:spcAft>
              <a:buClrTx/>
              <a:buSzTx/>
              <a:tabLst/>
              <a:defRPr/>
            </a:pPr>
            <a:r>
              <a:rPr lang="en-US" sz="1400" kern="0" dirty="0">
                <a:solidFill>
                  <a:prstClr val="black"/>
                </a:solidFill>
                <a:latin typeface="Arial"/>
              </a:rPr>
              <a:t>Develop technical solution and rough order of magnitude</a:t>
            </a: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sp>
        <p:nvSpPr>
          <p:cNvPr id="65" name="TextBox 64">
            <a:extLst>
              <a:ext uri="{FF2B5EF4-FFF2-40B4-BE49-F238E27FC236}">
                <a16:creationId xmlns:a16="http://schemas.microsoft.com/office/drawing/2014/main" id="{552A6E9C-A4D7-4941-9EFB-5E76D0A0870E}"/>
              </a:ext>
            </a:extLst>
          </p:cNvPr>
          <p:cNvSpPr txBox="1"/>
          <p:nvPr/>
        </p:nvSpPr>
        <p:spPr>
          <a:xfrm>
            <a:off x="4618709" y="3623657"/>
            <a:ext cx="3017520" cy="640080"/>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ctr" anchorCtr="0">
            <a:noAutofit/>
          </a:bodyPr>
          <a:lstStyle/>
          <a:p>
            <a:pPr marL="0" marR="0" lvl="2" algn="ctr" defTabSz="457200" eaLnBrk="1" fontAlgn="auto" latinLnBrk="0" hangingPunct="1">
              <a:lnSpc>
                <a:spcPct val="100000"/>
              </a:lnSpc>
              <a:spcBef>
                <a:spcPts val="1200"/>
              </a:spcBef>
              <a:spcAft>
                <a:spcPts val="0"/>
              </a:spcAft>
              <a:buClrTx/>
              <a:buSzTx/>
              <a:tabLst/>
              <a:defRPr/>
            </a:pPr>
            <a:r>
              <a:rPr kumimoji="0" lang="en-US" sz="1400" b="0" i="0" u="none" strike="noStrike" kern="0" cap="none" spc="0" normalizeH="0" baseline="0" noProof="0" dirty="0">
                <a:ln>
                  <a:noFill/>
                </a:ln>
                <a:effectLst/>
                <a:uLnTx/>
                <a:uFillTx/>
                <a:latin typeface="Arial"/>
                <a:ea typeface="+mn-ea"/>
                <a:cs typeface="+mn-cs"/>
              </a:rPr>
              <a:t>Survey regulations and l</a:t>
            </a:r>
            <a:r>
              <a:rPr lang="en-US" sz="1400" kern="0" dirty="0" err="1">
                <a:latin typeface="Arial"/>
              </a:rPr>
              <a:t>aws</a:t>
            </a:r>
            <a:r>
              <a:rPr lang="en-US" sz="1400" kern="0" dirty="0">
                <a:latin typeface="Arial"/>
              </a:rPr>
              <a:t> and identify gaps and project concerns</a:t>
            </a:r>
            <a:endParaRPr kumimoji="0" lang="en-US" sz="1400" b="0" i="0" u="none" strike="noStrike" kern="0" cap="none" spc="0" normalizeH="0" baseline="0" noProof="0" dirty="0">
              <a:ln>
                <a:noFill/>
              </a:ln>
              <a:effectLst/>
              <a:uLnTx/>
              <a:uFillTx/>
              <a:latin typeface="Arial"/>
            </a:endParaRPr>
          </a:p>
        </p:txBody>
      </p:sp>
      <p:sp>
        <p:nvSpPr>
          <p:cNvPr id="66" name="TextBox 65">
            <a:extLst>
              <a:ext uri="{FF2B5EF4-FFF2-40B4-BE49-F238E27FC236}">
                <a16:creationId xmlns:a16="http://schemas.microsoft.com/office/drawing/2014/main" id="{3522DC47-3708-461E-87DA-EA8677186A9E}"/>
              </a:ext>
            </a:extLst>
          </p:cNvPr>
          <p:cNvSpPr txBox="1"/>
          <p:nvPr/>
        </p:nvSpPr>
        <p:spPr>
          <a:xfrm>
            <a:off x="4618709" y="4412408"/>
            <a:ext cx="3017520" cy="640080"/>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ctr" anchorCtr="0">
            <a:noAutofit/>
          </a:bodyPr>
          <a:lstStyle/>
          <a:p>
            <a:pPr marL="0" marR="0" lvl="2" algn="ctr" defTabSz="457200" eaLnBrk="1" fontAlgn="auto" latinLnBrk="0" hangingPunct="1">
              <a:lnSpc>
                <a:spcPct val="100000"/>
              </a:lnSpc>
              <a:spcBef>
                <a:spcPts val="1200"/>
              </a:spcBef>
              <a:spcAft>
                <a:spcPts val="0"/>
              </a:spcAft>
              <a:buClrTx/>
              <a:buSzTx/>
              <a:tabLst/>
              <a:defRPr/>
            </a:pPr>
            <a:r>
              <a:rPr lang="en-US" sz="1400" kern="0" dirty="0">
                <a:solidFill>
                  <a:prstClr val="black"/>
                </a:solidFill>
                <a:latin typeface="Arial"/>
              </a:rPr>
              <a:t>Identify E&amp;S “red flags” and develop mitigation strategy</a:t>
            </a: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sp>
        <p:nvSpPr>
          <p:cNvPr id="71" name="TextBox 70">
            <a:extLst>
              <a:ext uri="{FF2B5EF4-FFF2-40B4-BE49-F238E27FC236}">
                <a16:creationId xmlns:a16="http://schemas.microsoft.com/office/drawing/2014/main" id="{AF659B64-B87B-47BA-92F7-F5384DDDEEA5}"/>
              </a:ext>
            </a:extLst>
          </p:cNvPr>
          <p:cNvSpPr txBox="1"/>
          <p:nvPr/>
        </p:nvSpPr>
        <p:spPr>
          <a:xfrm>
            <a:off x="7812373" y="5165235"/>
            <a:ext cx="3017520" cy="640080"/>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ctr" anchorCtr="0">
            <a:noAutofit/>
          </a:bodyPr>
          <a:lstStyle/>
          <a:p>
            <a:pPr marL="0" marR="0" lvl="2" algn="ctr" defTabSz="457200" eaLnBrk="1" fontAlgn="auto" latinLnBrk="0" hangingPunct="1">
              <a:lnSpc>
                <a:spcPct val="100000"/>
              </a:lnSpc>
              <a:spcBef>
                <a:spcPts val="1200"/>
              </a:spcBef>
              <a:spcAft>
                <a:spcPts val="0"/>
              </a:spcAft>
              <a:buClrTx/>
              <a:buSzTx/>
              <a:tabLst/>
              <a:defRPr/>
            </a:pPr>
            <a:r>
              <a:rPr lang="en-US" sz="1400" kern="0" dirty="0">
                <a:solidFill>
                  <a:prstClr val="black"/>
                </a:solidFill>
                <a:latin typeface="Arial"/>
              </a:rPr>
              <a:t>Select delivery model and develop key commercial terms </a:t>
            </a: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sp>
        <p:nvSpPr>
          <p:cNvPr id="72" name="TextBox 71">
            <a:extLst>
              <a:ext uri="{FF2B5EF4-FFF2-40B4-BE49-F238E27FC236}">
                <a16:creationId xmlns:a16="http://schemas.microsoft.com/office/drawing/2014/main" id="{3613D649-05F0-4F24-BBDD-79805670FB14}"/>
              </a:ext>
            </a:extLst>
          </p:cNvPr>
          <p:cNvSpPr txBox="1"/>
          <p:nvPr/>
        </p:nvSpPr>
        <p:spPr>
          <a:xfrm>
            <a:off x="7812373" y="2873597"/>
            <a:ext cx="3017520" cy="640080"/>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ctr" anchorCtr="0">
            <a:noAutofit/>
          </a:bodyPr>
          <a:lstStyle/>
          <a:p>
            <a:pPr marL="0" marR="0" lvl="2" algn="ctr" defTabSz="457200" eaLnBrk="1" fontAlgn="auto" latinLnBrk="0" hangingPunct="1">
              <a:lnSpc>
                <a:spcPct val="100000"/>
              </a:lnSpc>
              <a:spcBef>
                <a:spcPts val="1200"/>
              </a:spcBef>
              <a:spcAft>
                <a:spcPts val="0"/>
              </a:spcAft>
              <a:buClrTx/>
              <a:buSzTx/>
              <a:tabLst/>
              <a:defRPr/>
            </a:pPr>
            <a:r>
              <a:rPr lang="en-US" sz="1400" kern="0" dirty="0">
                <a:solidFill>
                  <a:prstClr val="black"/>
                </a:solidFill>
                <a:latin typeface="Arial"/>
              </a:rPr>
              <a:t>Determine affordability and secure funding sources</a:t>
            </a: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sp>
        <p:nvSpPr>
          <p:cNvPr id="73" name="TextBox 72">
            <a:extLst>
              <a:ext uri="{FF2B5EF4-FFF2-40B4-BE49-F238E27FC236}">
                <a16:creationId xmlns:a16="http://schemas.microsoft.com/office/drawing/2014/main" id="{393D5560-69FB-4DD1-92CC-9915C7FE86C4}"/>
              </a:ext>
            </a:extLst>
          </p:cNvPr>
          <p:cNvSpPr txBox="1"/>
          <p:nvPr/>
        </p:nvSpPr>
        <p:spPr>
          <a:xfrm>
            <a:off x="7812373" y="2118263"/>
            <a:ext cx="3017520" cy="640080"/>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ctr" anchorCtr="0">
            <a:noAutofit/>
          </a:bodyPr>
          <a:lstStyle/>
          <a:p>
            <a:pPr marL="0" marR="0" lvl="2" algn="ctr" defTabSz="457200" eaLnBrk="1" fontAlgn="auto" latinLnBrk="0" hangingPunct="1">
              <a:lnSpc>
                <a:spcPct val="100000"/>
              </a:lnSpc>
              <a:spcBef>
                <a:spcPts val="1200"/>
              </a:spcBef>
              <a:spcAft>
                <a:spcPts val="0"/>
              </a:spcAft>
              <a:buClrTx/>
              <a:buSzTx/>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Refine technical solution and finalize cost estimates </a:t>
            </a:r>
          </a:p>
        </p:txBody>
      </p:sp>
      <p:sp>
        <p:nvSpPr>
          <p:cNvPr id="74" name="TextBox 73">
            <a:extLst>
              <a:ext uri="{FF2B5EF4-FFF2-40B4-BE49-F238E27FC236}">
                <a16:creationId xmlns:a16="http://schemas.microsoft.com/office/drawing/2014/main" id="{55AE0ACA-10E6-49BB-B9BD-5E3B662A4327}"/>
              </a:ext>
            </a:extLst>
          </p:cNvPr>
          <p:cNvSpPr txBox="1"/>
          <p:nvPr/>
        </p:nvSpPr>
        <p:spPr>
          <a:xfrm>
            <a:off x="7814756" y="3623657"/>
            <a:ext cx="3017520" cy="640080"/>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ctr" anchorCtr="0">
            <a:noAutofit/>
          </a:bodyPr>
          <a:lstStyle/>
          <a:p>
            <a:pPr marL="0" lvl="2" algn="ctr" defTabSz="457200">
              <a:spcBef>
                <a:spcPts val="1200"/>
              </a:spcBef>
              <a:defRPr/>
            </a:pPr>
            <a:r>
              <a:rPr lang="en-US" sz="1400" kern="0" dirty="0">
                <a:latin typeface="Arial"/>
              </a:rPr>
              <a:t>Review likelihood of required changes to laws and regulations for project success</a:t>
            </a:r>
          </a:p>
        </p:txBody>
      </p:sp>
      <p:sp>
        <p:nvSpPr>
          <p:cNvPr id="75" name="TextBox 74">
            <a:extLst>
              <a:ext uri="{FF2B5EF4-FFF2-40B4-BE49-F238E27FC236}">
                <a16:creationId xmlns:a16="http://schemas.microsoft.com/office/drawing/2014/main" id="{436F5419-4EEE-49DD-9480-D7DF5EE64F58}"/>
              </a:ext>
            </a:extLst>
          </p:cNvPr>
          <p:cNvSpPr txBox="1"/>
          <p:nvPr/>
        </p:nvSpPr>
        <p:spPr>
          <a:xfrm>
            <a:off x="7812373" y="4412408"/>
            <a:ext cx="3017520" cy="640080"/>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ctr" anchorCtr="0">
            <a:noAutofit/>
          </a:bodyPr>
          <a:lstStyle/>
          <a:p>
            <a:pPr marL="0" marR="0" lvl="2" algn="ctr" defTabSz="457200" eaLnBrk="1" fontAlgn="auto" latinLnBrk="0" hangingPunct="1">
              <a:lnSpc>
                <a:spcPct val="100000"/>
              </a:lnSpc>
              <a:spcBef>
                <a:spcPts val="1200"/>
              </a:spcBef>
              <a:spcAft>
                <a:spcPts val="0"/>
              </a:spcAft>
              <a:buClrTx/>
              <a:buSzTx/>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Conduct environmental and social impact assessment and mitigation strategy</a:t>
            </a:r>
          </a:p>
        </p:txBody>
      </p:sp>
      <p:sp>
        <p:nvSpPr>
          <p:cNvPr id="76" name="TextBox 75">
            <a:extLst>
              <a:ext uri="{FF2B5EF4-FFF2-40B4-BE49-F238E27FC236}">
                <a16:creationId xmlns:a16="http://schemas.microsoft.com/office/drawing/2014/main" id="{215686B9-8814-4531-A05E-24F8C8FAE4D4}"/>
              </a:ext>
            </a:extLst>
          </p:cNvPr>
          <p:cNvSpPr txBox="1"/>
          <p:nvPr/>
        </p:nvSpPr>
        <p:spPr>
          <a:xfrm>
            <a:off x="4618709" y="1691304"/>
            <a:ext cx="2873376" cy="369332"/>
          </a:xfrm>
          <a:prstGeom prst="rect">
            <a:avLst/>
          </a:prstGeom>
          <a:noFill/>
        </p:spPr>
        <p:txBody>
          <a:bodyPr wrap="square" rtlCol="0">
            <a:spAutoFit/>
          </a:bodyPr>
          <a:lstStyle/>
          <a:p>
            <a:pPr algn="ctr"/>
            <a:r>
              <a:rPr lang="en-US" dirty="0"/>
              <a:t>Pre-Feasibility</a:t>
            </a:r>
          </a:p>
        </p:txBody>
      </p:sp>
      <p:sp>
        <p:nvSpPr>
          <p:cNvPr id="77" name="TextBox 76">
            <a:extLst>
              <a:ext uri="{FF2B5EF4-FFF2-40B4-BE49-F238E27FC236}">
                <a16:creationId xmlns:a16="http://schemas.microsoft.com/office/drawing/2014/main" id="{33A1E10B-D8BD-4FAF-8CC3-C379F19F0BA9}"/>
              </a:ext>
            </a:extLst>
          </p:cNvPr>
          <p:cNvSpPr txBox="1"/>
          <p:nvPr/>
        </p:nvSpPr>
        <p:spPr>
          <a:xfrm>
            <a:off x="7834146" y="1715778"/>
            <a:ext cx="2873376" cy="369332"/>
          </a:xfrm>
          <a:prstGeom prst="rect">
            <a:avLst/>
          </a:prstGeom>
          <a:noFill/>
        </p:spPr>
        <p:txBody>
          <a:bodyPr wrap="square" rtlCol="0">
            <a:spAutoFit/>
          </a:bodyPr>
          <a:lstStyle/>
          <a:p>
            <a:pPr algn="ctr"/>
            <a:r>
              <a:rPr lang="en-US" dirty="0"/>
              <a:t>Feasibility</a:t>
            </a:r>
          </a:p>
        </p:txBody>
      </p:sp>
      <p:sp>
        <p:nvSpPr>
          <p:cNvPr id="43" name="Title 1">
            <a:extLst>
              <a:ext uri="{FF2B5EF4-FFF2-40B4-BE49-F238E27FC236}">
                <a16:creationId xmlns:a16="http://schemas.microsoft.com/office/drawing/2014/main" id="{09249FD7-E657-4C5A-A039-2D65B91C78B7}"/>
              </a:ext>
            </a:extLst>
          </p:cNvPr>
          <p:cNvSpPr>
            <a:spLocks noGrp="1"/>
          </p:cNvSpPr>
          <p:nvPr>
            <p:ph type="title"/>
          </p:nvPr>
        </p:nvSpPr>
        <p:spPr>
          <a:xfrm>
            <a:off x="449608" y="774024"/>
            <a:ext cx="11355721" cy="789539"/>
          </a:xfrm>
        </p:spPr>
        <p:txBody>
          <a:bodyPr anchor="t">
            <a:noAutofit/>
          </a:bodyPr>
          <a:lstStyle/>
          <a:p>
            <a:r>
              <a:rPr lang="en-US" sz="4000" b="1" dirty="0">
                <a:solidFill>
                  <a:schemeClr val="accent1"/>
                </a:solidFill>
              </a:rPr>
              <a:t>Feasibility Analyses Assess 5 Key Elements</a:t>
            </a:r>
          </a:p>
        </p:txBody>
      </p:sp>
    </p:spTree>
    <p:extLst>
      <p:ext uri="{BB962C8B-B14F-4D97-AF65-F5344CB8AC3E}">
        <p14:creationId xmlns:p14="http://schemas.microsoft.com/office/powerpoint/2010/main" val="2260674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07891A-D1E7-2840-9E2D-4AB492AFF0D6}"/>
              </a:ext>
            </a:extLst>
          </p:cNvPr>
          <p:cNvSpPr>
            <a:spLocks noGrp="1"/>
          </p:cNvSpPr>
          <p:nvPr>
            <p:ph idx="1"/>
          </p:nvPr>
        </p:nvSpPr>
        <p:spPr>
          <a:xfrm>
            <a:off x="806668" y="1970017"/>
            <a:ext cx="4868068" cy="4555226"/>
          </a:xfrm>
        </p:spPr>
        <p:txBody>
          <a:bodyPr>
            <a:normAutofit/>
          </a:bodyPr>
          <a:lstStyle/>
          <a:p>
            <a:r>
              <a:rPr lang="en-US" sz="2000" dirty="0"/>
              <a:t>Conduct schematic/</a:t>
            </a:r>
            <a:r>
              <a:rPr lang="en-US" sz="2000" b="1" dirty="0"/>
              <a:t>preliminary design </a:t>
            </a:r>
            <a:r>
              <a:rPr lang="en-US" sz="2000" dirty="0"/>
              <a:t>and preliminary cost estimates</a:t>
            </a:r>
          </a:p>
          <a:p>
            <a:r>
              <a:rPr lang="en-US" sz="2000" dirty="0"/>
              <a:t>More detailed analysis of fuel risks (if any), availability, price  and escalation</a:t>
            </a:r>
          </a:p>
          <a:p>
            <a:r>
              <a:rPr lang="en-US" sz="2000" dirty="0"/>
              <a:t>Review </a:t>
            </a:r>
            <a:r>
              <a:rPr lang="en-US" sz="2000" b="1" dirty="0"/>
              <a:t>labor availability</a:t>
            </a:r>
            <a:r>
              <a:rPr lang="en-US" sz="2000" dirty="0"/>
              <a:t>, risk of strikes, use of foreign labor</a:t>
            </a:r>
          </a:p>
          <a:p>
            <a:r>
              <a:rPr lang="en-US" sz="2000" dirty="0"/>
              <a:t>Review availability of </a:t>
            </a:r>
            <a:r>
              <a:rPr lang="en-US" sz="2000" b="1" dirty="0"/>
              <a:t>utilities </a:t>
            </a:r>
            <a:r>
              <a:rPr lang="en-US" sz="2000" dirty="0"/>
              <a:t>- water, power and communications</a:t>
            </a:r>
          </a:p>
          <a:p>
            <a:r>
              <a:rPr lang="en-US" sz="2000" dirty="0"/>
              <a:t>Conduct more detailed analysis of </a:t>
            </a:r>
            <a:r>
              <a:rPr lang="en-US" sz="2000" b="1" dirty="0"/>
              <a:t>site, access, and subsurface conditions</a:t>
            </a:r>
          </a:p>
          <a:p>
            <a:r>
              <a:rPr lang="en-US" sz="2000" dirty="0">
                <a:highlight>
                  <a:srgbClr val="00FFFF"/>
                </a:highlight>
              </a:rPr>
              <a:t>Analysis of potential for flood and other </a:t>
            </a:r>
            <a:r>
              <a:rPr lang="en-US" sz="2000" b="1" dirty="0">
                <a:highlight>
                  <a:srgbClr val="00FFFF"/>
                </a:highlight>
              </a:rPr>
              <a:t>adverse weather risk issues</a:t>
            </a:r>
          </a:p>
        </p:txBody>
      </p:sp>
      <p:sp>
        <p:nvSpPr>
          <p:cNvPr id="8" name="TextBox 7">
            <a:extLst>
              <a:ext uri="{FF2B5EF4-FFF2-40B4-BE49-F238E27FC236}">
                <a16:creationId xmlns:a16="http://schemas.microsoft.com/office/drawing/2014/main" id="{71A75D41-2CCB-4B58-A7EC-448286190458}"/>
              </a:ext>
            </a:extLst>
          </p:cNvPr>
          <p:cNvSpPr txBox="1"/>
          <p:nvPr/>
        </p:nvSpPr>
        <p:spPr>
          <a:xfrm>
            <a:off x="6208788" y="2123763"/>
            <a:ext cx="5312478" cy="3775627"/>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t" anchorCtr="0">
            <a:noAutofit/>
          </a:bodyPr>
          <a:lstStyle/>
          <a:p>
            <a:pPr marL="0" marR="0" lvl="2" defTabSz="457200" eaLnBrk="1" fontAlgn="auto" latinLnBrk="0" hangingPunct="1">
              <a:lnSpc>
                <a:spcPct val="100000"/>
              </a:lnSpc>
              <a:spcBef>
                <a:spcPts val="1200"/>
              </a:spcBef>
              <a:spcAft>
                <a:spcPts val="0"/>
              </a:spcAft>
              <a:buClrTx/>
              <a:buSzTx/>
              <a:tabLst/>
              <a:defRPr/>
            </a:pPr>
            <a:r>
              <a:rPr lang="en-US" sz="2000" kern="0" dirty="0">
                <a:solidFill>
                  <a:prstClr val="black"/>
                </a:solidFill>
                <a:highlight>
                  <a:srgbClr val="00FFFF"/>
                </a:highlight>
                <a:latin typeface="Arial"/>
              </a:rPr>
              <a:t>Coastal Flooding </a:t>
            </a:r>
            <a:r>
              <a:rPr kumimoji="0" lang="en-US" sz="2000" b="0" i="0" u="none" strike="noStrike" kern="0" cap="none" spc="0" normalizeH="0" baseline="0" noProof="0" dirty="0">
                <a:ln>
                  <a:noFill/>
                </a:ln>
                <a:effectLst/>
                <a:highlight>
                  <a:srgbClr val="00FFFF"/>
                </a:highlight>
                <a:uLnTx/>
                <a:uFillTx/>
                <a:latin typeface="Arial"/>
                <a:ea typeface="+mn-ea"/>
                <a:cs typeface="+mn-cs"/>
              </a:rPr>
              <a:t>- Key Technical Questions</a:t>
            </a:r>
            <a:r>
              <a:rPr kumimoji="0" lang="en-US" sz="2000" b="0" i="0" u="none" strike="noStrike" kern="0" cap="none" spc="0" normalizeH="0" baseline="0" noProof="0" dirty="0">
                <a:ln>
                  <a:noFill/>
                </a:ln>
                <a:effectLst/>
                <a:uLnTx/>
                <a:uFillTx/>
                <a:latin typeface="Arial"/>
                <a:ea typeface="+mn-ea"/>
                <a:cs typeface="+mn-cs"/>
              </a:rPr>
              <a:t>:</a:t>
            </a:r>
          </a:p>
          <a:p>
            <a:pPr marL="285750" marR="0" lvl="2" indent="-285750"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Arial"/>
                <a:ea typeface="+mn-ea"/>
                <a:cs typeface="+mn-cs"/>
              </a:rPr>
              <a:t>What should be the design criteria for sea level rise and storm surge?</a:t>
            </a:r>
          </a:p>
          <a:p>
            <a:pPr marL="285750" marR="0" lvl="2" indent="-285750"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000" kern="0" dirty="0">
                <a:highlight>
                  <a:srgbClr val="00FFFF"/>
                </a:highlight>
                <a:latin typeface="Arial"/>
              </a:rPr>
              <a:t>What should be the design criteria for storm intensity, sea level rise and future 500-year storm?</a:t>
            </a:r>
          </a:p>
          <a:p>
            <a:pPr marL="285750" marR="0" lvl="2" indent="-285750"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000" kern="0" dirty="0">
                <a:latin typeface="Arial"/>
              </a:rPr>
              <a:t>What are the </a:t>
            </a:r>
            <a:r>
              <a:rPr lang="en-US" sz="2000" b="1" kern="0" dirty="0">
                <a:latin typeface="Arial"/>
              </a:rPr>
              <a:t>technology </a:t>
            </a:r>
            <a:r>
              <a:rPr lang="en-US" sz="2000" kern="0" dirty="0">
                <a:latin typeface="Arial"/>
              </a:rPr>
              <a:t>choices for both green and/or grey storm surge protection?</a:t>
            </a:r>
          </a:p>
          <a:p>
            <a:pPr marL="285750" marR="0" lvl="2" indent="-285750"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000" kern="0" dirty="0">
                <a:latin typeface="Arial"/>
              </a:rPr>
              <a:t>What are the </a:t>
            </a:r>
            <a:r>
              <a:rPr lang="en-US" sz="2000" b="1" kern="0" dirty="0">
                <a:latin typeface="Arial"/>
              </a:rPr>
              <a:t>key risks </a:t>
            </a:r>
            <a:r>
              <a:rPr lang="en-US" sz="2000" kern="0" dirty="0">
                <a:latin typeface="Arial"/>
              </a:rPr>
              <a:t>regarding, </a:t>
            </a:r>
            <a:r>
              <a:rPr lang="en-US" sz="2000" b="1" kern="0" dirty="0">
                <a:latin typeface="Arial"/>
              </a:rPr>
              <a:t>site conditions, access and force majeure</a:t>
            </a:r>
            <a:r>
              <a:rPr lang="en-US" sz="2000" kern="0" dirty="0">
                <a:latin typeface="Arial"/>
              </a:rPr>
              <a:t>?</a:t>
            </a:r>
          </a:p>
          <a:p>
            <a:pPr marL="0" marR="0" lvl="2" defTabSz="457200" eaLnBrk="1" fontAlgn="auto" latinLnBrk="0" hangingPunct="1">
              <a:lnSpc>
                <a:spcPct val="100000"/>
              </a:lnSpc>
              <a:spcBef>
                <a:spcPts val="1200"/>
              </a:spcBef>
              <a:spcAft>
                <a:spcPts val="0"/>
              </a:spcAft>
              <a:buClrTx/>
              <a:buSzTx/>
              <a:tabLst/>
              <a:defRPr/>
            </a:pPr>
            <a:endParaRPr lang="en-US" sz="2000" kern="0" dirty="0">
              <a:latin typeface="Arial"/>
            </a:endParaRPr>
          </a:p>
        </p:txBody>
      </p:sp>
      <p:cxnSp>
        <p:nvCxnSpPr>
          <p:cNvPr id="11" name="Straight Connector 10">
            <a:extLst>
              <a:ext uri="{FF2B5EF4-FFF2-40B4-BE49-F238E27FC236}">
                <a16:creationId xmlns:a16="http://schemas.microsoft.com/office/drawing/2014/main" id="{3D2FF46B-1BB6-4DD3-8782-63541CC55D7A}"/>
              </a:ext>
            </a:extLst>
          </p:cNvPr>
          <p:cNvCxnSpPr/>
          <p:nvPr/>
        </p:nvCxnSpPr>
        <p:spPr>
          <a:xfrm>
            <a:off x="6110214" y="1621526"/>
            <a:ext cx="0" cy="457200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73957E5E-3F75-474C-ADF5-F03AC5E74D45}"/>
              </a:ext>
            </a:extLst>
          </p:cNvPr>
          <p:cNvSpPr>
            <a:spLocks noGrp="1"/>
          </p:cNvSpPr>
          <p:nvPr>
            <p:ph type="title"/>
          </p:nvPr>
        </p:nvSpPr>
        <p:spPr>
          <a:xfrm>
            <a:off x="552203" y="610118"/>
            <a:ext cx="11019617" cy="789539"/>
          </a:xfrm>
        </p:spPr>
        <p:txBody>
          <a:bodyPr anchor="t">
            <a:noAutofit/>
          </a:bodyPr>
          <a:lstStyle/>
          <a:p>
            <a:r>
              <a:rPr lang="en-US" sz="4000" b="1" dirty="0">
                <a:solidFill>
                  <a:schemeClr val="accent1"/>
                </a:solidFill>
              </a:rPr>
              <a:t>Technical Feasibility Studies - create confidence &amp; attract higher-end developers</a:t>
            </a:r>
          </a:p>
        </p:txBody>
      </p:sp>
      <p:sp>
        <p:nvSpPr>
          <p:cNvPr id="13" name="Rectangle 12">
            <a:extLst>
              <a:ext uri="{FF2B5EF4-FFF2-40B4-BE49-F238E27FC236}">
                <a16:creationId xmlns:a16="http://schemas.microsoft.com/office/drawing/2014/main" id="{A0671158-701F-4A8D-827C-103C7FC565D3}"/>
              </a:ext>
            </a:extLst>
          </p:cNvPr>
          <p:cNvSpPr/>
          <p:nvPr/>
        </p:nvSpPr>
        <p:spPr>
          <a:xfrm>
            <a:off x="1" y="0"/>
            <a:ext cx="2133600" cy="3882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Technical</a:t>
            </a:r>
          </a:p>
        </p:txBody>
      </p:sp>
      <p:sp>
        <p:nvSpPr>
          <p:cNvPr id="14" name="Rectangle 13">
            <a:extLst>
              <a:ext uri="{FF2B5EF4-FFF2-40B4-BE49-F238E27FC236}">
                <a16:creationId xmlns:a16="http://schemas.microsoft.com/office/drawing/2014/main" id="{160E0D32-4A23-4880-BD63-874616DA0E0F}"/>
              </a:ext>
            </a:extLst>
          </p:cNvPr>
          <p:cNvSpPr/>
          <p:nvPr/>
        </p:nvSpPr>
        <p:spPr>
          <a:xfrm>
            <a:off x="21336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Funding</a:t>
            </a:r>
          </a:p>
        </p:txBody>
      </p:sp>
      <p:sp>
        <p:nvSpPr>
          <p:cNvPr id="16" name="Rectangle 15">
            <a:extLst>
              <a:ext uri="{FF2B5EF4-FFF2-40B4-BE49-F238E27FC236}">
                <a16:creationId xmlns:a16="http://schemas.microsoft.com/office/drawing/2014/main" id="{95C56AED-D9EB-4A1A-9B53-6BB4A04BE39A}"/>
              </a:ext>
            </a:extLst>
          </p:cNvPr>
          <p:cNvSpPr/>
          <p:nvPr/>
        </p:nvSpPr>
        <p:spPr>
          <a:xfrm>
            <a:off x="42672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Policy &amp; Legal</a:t>
            </a:r>
          </a:p>
        </p:txBody>
      </p:sp>
      <p:sp>
        <p:nvSpPr>
          <p:cNvPr id="17" name="Rectangle 16">
            <a:extLst>
              <a:ext uri="{FF2B5EF4-FFF2-40B4-BE49-F238E27FC236}">
                <a16:creationId xmlns:a16="http://schemas.microsoft.com/office/drawing/2014/main" id="{4238D111-217C-491C-84E2-B4CCA244422C}"/>
              </a:ext>
            </a:extLst>
          </p:cNvPr>
          <p:cNvSpPr/>
          <p:nvPr/>
        </p:nvSpPr>
        <p:spPr>
          <a:xfrm>
            <a:off x="64008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E&amp;S</a:t>
            </a:r>
          </a:p>
        </p:txBody>
      </p:sp>
      <p:sp>
        <p:nvSpPr>
          <p:cNvPr id="18" name="Rectangle 17">
            <a:extLst>
              <a:ext uri="{FF2B5EF4-FFF2-40B4-BE49-F238E27FC236}">
                <a16:creationId xmlns:a16="http://schemas.microsoft.com/office/drawing/2014/main" id="{FFFF6338-DCDF-4FA8-B85E-2EEEFF1BBDC8}"/>
              </a:ext>
            </a:extLst>
          </p:cNvPr>
          <p:cNvSpPr/>
          <p:nvPr/>
        </p:nvSpPr>
        <p:spPr>
          <a:xfrm>
            <a:off x="85344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Commercial</a:t>
            </a:r>
          </a:p>
        </p:txBody>
      </p:sp>
    </p:spTree>
    <p:extLst>
      <p:ext uri="{BB962C8B-B14F-4D97-AF65-F5344CB8AC3E}">
        <p14:creationId xmlns:p14="http://schemas.microsoft.com/office/powerpoint/2010/main" val="1066242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6B9F-5CF8-4BB8-A969-CF00DA19EADA}"/>
              </a:ext>
            </a:extLst>
          </p:cNvPr>
          <p:cNvSpPr>
            <a:spLocks noGrp="1"/>
          </p:cNvSpPr>
          <p:nvPr>
            <p:ph type="title"/>
          </p:nvPr>
        </p:nvSpPr>
        <p:spPr>
          <a:xfrm>
            <a:off x="838200" y="555763"/>
            <a:ext cx="10515600" cy="789539"/>
          </a:xfrm>
        </p:spPr>
        <p:txBody>
          <a:bodyPr anchor="t">
            <a:noAutofit/>
          </a:bodyPr>
          <a:lstStyle/>
          <a:p>
            <a:r>
              <a:rPr lang="en-US" sz="3600" b="1" dirty="0">
                <a:solidFill>
                  <a:schemeClr val="accent1"/>
                </a:solidFill>
              </a:rPr>
              <a:t>FUNDING - At the Feasibility stage, the focus is on affordability of the project</a:t>
            </a:r>
          </a:p>
        </p:txBody>
      </p:sp>
      <p:sp>
        <p:nvSpPr>
          <p:cNvPr id="3" name="Content Placeholder 2">
            <a:extLst>
              <a:ext uri="{FF2B5EF4-FFF2-40B4-BE49-F238E27FC236}">
                <a16:creationId xmlns:a16="http://schemas.microsoft.com/office/drawing/2014/main" id="{B8A49F1F-F244-4F86-8DC4-BB3D9D6C2122}"/>
              </a:ext>
            </a:extLst>
          </p:cNvPr>
          <p:cNvSpPr>
            <a:spLocks noGrp="1"/>
          </p:cNvSpPr>
          <p:nvPr>
            <p:ph idx="1"/>
          </p:nvPr>
        </p:nvSpPr>
        <p:spPr>
          <a:xfrm>
            <a:off x="838200" y="1638300"/>
            <a:ext cx="5005953" cy="4538663"/>
          </a:xfrm>
        </p:spPr>
        <p:txBody>
          <a:bodyPr>
            <a:normAutofit lnSpcReduction="10000"/>
          </a:bodyPr>
          <a:lstStyle/>
          <a:p>
            <a:r>
              <a:rPr lang="en-US" sz="2200" dirty="0"/>
              <a:t>Identify funding sources, which can include user-fees, tax/budget revenue, MDB lending, gas taxes, utilities payment, etc.</a:t>
            </a:r>
          </a:p>
          <a:p>
            <a:r>
              <a:rPr lang="en-US" sz="2200" dirty="0"/>
              <a:t>Compare cost and funding profiles over time to identify gaps in funding and then identify financing options to meet those gaps</a:t>
            </a:r>
          </a:p>
          <a:p>
            <a:r>
              <a:rPr lang="en-US" sz="2200" dirty="0"/>
              <a:t>Objective is to understand the affordability and begin securing funding sources</a:t>
            </a:r>
          </a:p>
          <a:p>
            <a:r>
              <a:rPr lang="en-US" sz="2200" dirty="0"/>
              <a:t>Evaluated rough-order-of-magnitude estimate with potential funding sources</a:t>
            </a:r>
          </a:p>
          <a:p>
            <a:endParaRPr lang="en-US" sz="2200" dirty="0"/>
          </a:p>
        </p:txBody>
      </p:sp>
      <p:grpSp>
        <p:nvGrpSpPr>
          <p:cNvPr id="8" name="Group 7">
            <a:extLst>
              <a:ext uri="{FF2B5EF4-FFF2-40B4-BE49-F238E27FC236}">
                <a16:creationId xmlns:a16="http://schemas.microsoft.com/office/drawing/2014/main" id="{E47FA84E-3F65-485D-9C0A-33DA6AE18F04}"/>
              </a:ext>
            </a:extLst>
          </p:cNvPr>
          <p:cNvGrpSpPr/>
          <p:nvPr/>
        </p:nvGrpSpPr>
        <p:grpSpPr>
          <a:xfrm>
            <a:off x="0" y="5673379"/>
            <a:ext cx="12192000" cy="1184621"/>
            <a:chOff x="0" y="5673379"/>
            <a:chExt cx="12192000" cy="1184621"/>
          </a:xfrm>
        </p:grpSpPr>
        <p:sp>
          <p:nvSpPr>
            <p:cNvPr id="9" name="Rectangle 8">
              <a:extLst>
                <a:ext uri="{FF2B5EF4-FFF2-40B4-BE49-F238E27FC236}">
                  <a16:creationId xmlns:a16="http://schemas.microsoft.com/office/drawing/2014/main" id="{B47259BE-1D02-4090-A554-D3996315AF3C}"/>
                </a:ext>
              </a:extLst>
            </p:cNvPr>
            <p:cNvSpPr/>
            <p:nvPr/>
          </p:nvSpPr>
          <p:spPr>
            <a:xfrm>
              <a:off x="0" y="6469750"/>
              <a:ext cx="12192000" cy="388250"/>
            </a:xfrm>
            <a:prstGeom prst="rect">
              <a:avLst/>
            </a:prstGeom>
            <a:solidFill>
              <a:schemeClr val="accent5">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7F599DD-D4CE-4C50-8F96-D339E9E97972}"/>
                </a:ext>
              </a:extLst>
            </p:cNvPr>
            <p:cNvSpPr txBox="1"/>
            <p:nvPr/>
          </p:nvSpPr>
          <p:spPr>
            <a:xfrm>
              <a:off x="1329979" y="6469750"/>
              <a:ext cx="10823339" cy="307777"/>
            </a:xfrm>
            <a:prstGeom prst="rect">
              <a:avLst/>
            </a:prstGeom>
            <a:noFill/>
          </p:spPr>
          <p:txBody>
            <a:bodyPr wrap="square" rtlCol="0">
              <a:spAutoFit/>
            </a:bodyPr>
            <a:lstStyle/>
            <a:p>
              <a:r>
                <a:rPr lang="it-IT" sz="1400" b="1" kern="400" spc="250" dirty="0">
                  <a:solidFill>
                    <a:schemeClr val="bg1"/>
                  </a:solidFill>
                  <a:ea typeface="Arial Unicode MS" panose="020B0604020202020204" pitchFamily="34" charset="-128"/>
                  <a:cs typeface="Arial Unicode MS" panose="020B0604020202020204" pitchFamily="34" charset="-128"/>
                </a:rPr>
                <a:t>IMPROVING THE LEGAL ENVIRONMENT FOR BUSINESS WORLDWIDE</a:t>
              </a:r>
              <a:r>
                <a:rPr lang="en-US" sz="1400" b="1" kern="400" spc="250" dirty="0">
                  <a:solidFill>
                    <a:schemeClr val="bg1"/>
                  </a:solidFill>
                  <a:ea typeface="Arial Unicode MS" panose="020B0604020202020204" pitchFamily="34" charset="-128"/>
                  <a:cs typeface="Arial Unicode MS" panose="020B0604020202020204" pitchFamily="34" charset="-128"/>
                </a:rPr>
                <a:t>               </a:t>
              </a:r>
              <a:r>
                <a:rPr lang="en-US" sz="1400" b="1" dirty="0">
                  <a:solidFill>
                    <a:schemeClr val="bg1"/>
                  </a:solidFill>
                </a:rPr>
                <a:t>U.S. Department of Commerce | CLDP</a:t>
              </a:r>
            </a:p>
          </p:txBody>
        </p:sp>
        <p:pic>
          <p:nvPicPr>
            <p:cNvPr id="11" name="Picture 10">
              <a:extLst>
                <a:ext uri="{FF2B5EF4-FFF2-40B4-BE49-F238E27FC236}">
                  <a16:creationId xmlns:a16="http://schemas.microsoft.com/office/drawing/2014/main" id="{00F6A622-4DF6-4299-8CEE-8537E33E4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7" y="5673379"/>
              <a:ext cx="1134925" cy="1134925"/>
            </a:xfrm>
            <a:prstGeom prst="rect">
              <a:avLst/>
            </a:prstGeom>
          </p:spPr>
        </p:pic>
      </p:grpSp>
      <p:sp>
        <p:nvSpPr>
          <p:cNvPr id="12" name="TextBox 11">
            <a:extLst>
              <a:ext uri="{FF2B5EF4-FFF2-40B4-BE49-F238E27FC236}">
                <a16:creationId xmlns:a16="http://schemas.microsoft.com/office/drawing/2014/main" id="{C23B1E8E-C7CF-4DB4-B26C-E4E7675EEECC}"/>
              </a:ext>
            </a:extLst>
          </p:cNvPr>
          <p:cNvSpPr txBox="1"/>
          <p:nvPr/>
        </p:nvSpPr>
        <p:spPr>
          <a:xfrm>
            <a:off x="6545693" y="1638299"/>
            <a:ext cx="5089905" cy="4663938"/>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t" anchorCtr="0">
            <a:noAutofit/>
          </a:bodyPr>
          <a:lstStyle/>
          <a:p>
            <a:pPr marL="0" marR="0" lvl="2" defTabSz="457200" eaLnBrk="1" fontAlgn="auto" latinLnBrk="0" hangingPunct="1">
              <a:lnSpc>
                <a:spcPct val="100000"/>
              </a:lnSpc>
              <a:spcBef>
                <a:spcPts val="1200"/>
              </a:spcBef>
              <a:spcAft>
                <a:spcPts val="0"/>
              </a:spcAft>
              <a:buClrTx/>
              <a:buSzTx/>
              <a:tabLst/>
              <a:defRPr/>
            </a:pPr>
            <a:r>
              <a:rPr lang="en-US" kern="0" dirty="0">
                <a:solidFill>
                  <a:prstClr val="black"/>
                </a:solidFill>
                <a:highlight>
                  <a:srgbClr val="00FFFF"/>
                </a:highlight>
                <a:latin typeface="Arial"/>
              </a:rPr>
              <a:t>Climate Action Case Study</a:t>
            </a:r>
            <a:r>
              <a:rPr kumimoji="0" lang="en-US" b="0" i="0" u="none" strike="noStrike" kern="0" cap="none" spc="0" normalizeH="0" baseline="0" noProof="0" dirty="0">
                <a:ln>
                  <a:noFill/>
                </a:ln>
                <a:solidFill>
                  <a:prstClr val="black"/>
                </a:solidFill>
                <a:effectLst/>
                <a:highlight>
                  <a:srgbClr val="00FFFF"/>
                </a:highlight>
                <a:uLnTx/>
                <a:uFillTx/>
                <a:latin typeface="Arial"/>
                <a:ea typeface="+mn-ea"/>
                <a:cs typeface="+mn-cs"/>
              </a:rPr>
              <a:t>– Key Funding Questions</a:t>
            </a:r>
            <a:r>
              <a:rPr kumimoji="0" lang="en-US" b="0" i="0" u="none" strike="noStrike" kern="0" cap="none" spc="0" normalizeH="0" baseline="0" noProof="0" dirty="0">
                <a:ln>
                  <a:noFill/>
                </a:ln>
                <a:solidFill>
                  <a:prstClr val="black"/>
                </a:solidFill>
                <a:effectLst/>
                <a:uLnTx/>
                <a:uFillTx/>
                <a:latin typeface="Arial"/>
                <a:ea typeface="+mn-ea"/>
                <a:cs typeface="+mn-cs"/>
              </a:rPr>
              <a:t>:</a:t>
            </a:r>
          </a:p>
          <a:p>
            <a:pPr marL="285750" marR="0" lvl="2" indent="-285750"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latin typeface="Arial"/>
                <a:ea typeface="+mn-ea"/>
                <a:cs typeface="+mn-cs"/>
              </a:rPr>
              <a:t>What are the potential funding sources for the project</a:t>
            </a:r>
            <a:r>
              <a:rPr lang="en-US" kern="0" dirty="0">
                <a:solidFill>
                  <a:prstClr val="black"/>
                </a:solidFill>
                <a:latin typeface="Arial"/>
              </a:rPr>
              <a:t>?</a:t>
            </a:r>
          </a:p>
          <a:p>
            <a:pPr marL="285750" marR="0" lvl="2" indent="-285750"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kern="0" dirty="0">
                <a:solidFill>
                  <a:prstClr val="black"/>
                </a:solidFill>
                <a:highlight>
                  <a:srgbClr val="00FFFF"/>
                </a:highlight>
                <a:latin typeface="Arial"/>
              </a:rPr>
              <a:t>How much can the beneficiaries afford to pay for flood mitigation, particularly the business owners, Port and shippers?</a:t>
            </a:r>
          </a:p>
          <a:p>
            <a:pPr marL="285750" marR="0" lvl="2" indent="-285750"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kern="0" dirty="0">
                <a:solidFill>
                  <a:prstClr val="black"/>
                </a:solidFill>
                <a:latin typeface="Arial"/>
              </a:rPr>
              <a:t>What is the estimated level of government contribution?</a:t>
            </a:r>
          </a:p>
          <a:p>
            <a:pPr marL="285750" marR="0" lvl="2" indent="-285750"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kern="0" dirty="0">
                <a:solidFill>
                  <a:prstClr val="black"/>
                </a:solidFill>
                <a:latin typeface="Arial"/>
              </a:rPr>
              <a:t>Does the funding profile match the project cost profile?</a:t>
            </a:r>
          </a:p>
          <a:p>
            <a:pPr marL="285750" marR="0" lvl="2" indent="-285750"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kern="0" dirty="0">
                <a:solidFill>
                  <a:prstClr val="black"/>
                </a:solidFill>
                <a:latin typeface="Arial"/>
              </a:rPr>
              <a:t>What financing sources are available to match funding with costs?</a:t>
            </a:r>
            <a:endParaRPr kumimoji="0" lang="en-US" b="0" i="0" u="none" strike="noStrike" kern="0" cap="none" spc="0" normalizeH="0" baseline="0" noProof="0" dirty="0">
              <a:ln>
                <a:noFill/>
              </a:ln>
              <a:solidFill>
                <a:prstClr val="black"/>
              </a:solidFill>
              <a:effectLst/>
              <a:uLnTx/>
              <a:uFillTx/>
              <a:latin typeface="Arial"/>
              <a:ea typeface="+mn-ea"/>
              <a:cs typeface="+mn-cs"/>
            </a:endParaRPr>
          </a:p>
        </p:txBody>
      </p:sp>
      <p:sp>
        <p:nvSpPr>
          <p:cNvPr id="6" name="Rectangle 5">
            <a:extLst>
              <a:ext uri="{FF2B5EF4-FFF2-40B4-BE49-F238E27FC236}">
                <a16:creationId xmlns:a16="http://schemas.microsoft.com/office/drawing/2014/main" id="{B2FBCDE9-E74D-4343-8A6A-26BD2AAC0790}"/>
              </a:ext>
            </a:extLst>
          </p:cNvPr>
          <p:cNvSpPr/>
          <p:nvPr/>
        </p:nvSpPr>
        <p:spPr>
          <a:xfrm>
            <a:off x="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Technical</a:t>
            </a:r>
          </a:p>
        </p:txBody>
      </p:sp>
      <p:cxnSp>
        <p:nvCxnSpPr>
          <p:cNvPr id="13" name="Straight Connector 12">
            <a:extLst>
              <a:ext uri="{FF2B5EF4-FFF2-40B4-BE49-F238E27FC236}">
                <a16:creationId xmlns:a16="http://schemas.microsoft.com/office/drawing/2014/main" id="{06811651-92C7-45D2-800C-1C13D2F1E071}"/>
              </a:ext>
            </a:extLst>
          </p:cNvPr>
          <p:cNvCxnSpPr/>
          <p:nvPr/>
        </p:nvCxnSpPr>
        <p:spPr>
          <a:xfrm>
            <a:off x="6110214" y="1621526"/>
            <a:ext cx="0" cy="457200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222EB4-3B9C-4CA9-AAD5-BA7CA2E6575B}"/>
              </a:ext>
            </a:extLst>
          </p:cNvPr>
          <p:cNvSpPr/>
          <p:nvPr/>
        </p:nvSpPr>
        <p:spPr>
          <a:xfrm>
            <a:off x="2133601" y="0"/>
            <a:ext cx="2133600" cy="388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Funding</a:t>
            </a:r>
          </a:p>
        </p:txBody>
      </p:sp>
      <p:sp>
        <p:nvSpPr>
          <p:cNvPr id="17" name="Rectangle 16">
            <a:extLst>
              <a:ext uri="{FF2B5EF4-FFF2-40B4-BE49-F238E27FC236}">
                <a16:creationId xmlns:a16="http://schemas.microsoft.com/office/drawing/2014/main" id="{7FFB52B6-9E04-4DFC-BD4C-4FB94C6A7F9D}"/>
              </a:ext>
            </a:extLst>
          </p:cNvPr>
          <p:cNvSpPr/>
          <p:nvPr/>
        </p:nvSpPr>
        <p:spPr>
          <a:xfrm>
            <a:off x="42672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Policy &amp; Legal</a:t>
            </a:r>
          </a:p>
        </p:txBody>
      </p:sp>
      <p:sp>
        <p:nvSpPr>
          <p:cNvPr id="18" name="Rectangle 17">
            <a:extLst>
              <a:ext uri="{FF2B5EF4-FFF2-40B4-BE49-F238E27FC236}">
                <a16:creationId xmlns:a16="http://schemas.microsoft.com/office/drawing/2014/main" id="{B4BF10E6-15F9-4EF4-B1ED-0D3FF8F2CC30}"/>
              </a:ext>
            </a:extLst>
          </p:cNvPr>
          <p:cNvSpPr/>
          <p:nvPr/>
        </p:nvSpPr>
        <p:spPr>
          <a:xfrm>
            <a:off x="64008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E&amp;S</a:t>
            </a:r>
          </a:p>
        </p:txBody>
      </p:sp>
      <p:sp>
        <p:nvSpPr>
          <p:cNvPr id="19" name="Rectangle 18">
            <a:extLst>
              <a:ext uri="{FF2B5EF4-FFF2-40B4-BE49-F238E27FC236}">
                <a16:creationId xmlns:a16="http://schemas.microsoft.com/office/drawing/2014/main" id="{D484006A-08D7-45B1-A8CB-5A6F801BC9F2}"/>
              </a:ext>
            </a:extLst>
          </p:cNvPr>
          <p:cNvSpPr/>
          <p:nvPr/>
        </p:nvSpPr>
        <p:spPr>
          <a:xfrm>
            <a:off x="85344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Commercial</a:t>
            </a:r>
          </a:p>
        </p:txBody>
      </p:sp>
    </p:spTree>
    <p:extLst>
      <p:ext uri="{BB962C8B-B14F-4D97-AF65-F5344CB8AC3E}">
        <p14:creationId xmlns:p14="http://schemas.microsoft.com/office/powerpoint/2010/main" val="2034677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297A-43E1-5246-BDB4-DE2D50395096}"/>
              </a:ext>
            </a:extLst>
          </p:cNvPr>
          <p:cNvSpPr>
            <a:spLocks noGrp="1"/>
          </p:cNvSpPr>
          <p:nvPr>
            <p:ph type="title"/>
          </p:nvPr>
        </p:nvSpPr>
        <p:spPr>
          <a:xfrm>
            <a:off x="584200" y="688287"/>
            <a:ext cx="10515600" cy="1325563"/>
          </a:xfrm>
        </p:spPr>
        <p:txBody>
          <a:bodyPr/>
          <a:lstStyle/>
          <a:p>
            <a:r>
              <a:rPr lang="en-US" b="1" dirty="0">
                <a:solidFill>
                  <a:schemeClr val="accent1"/>
                </a:solidFill>
              </a:rPr>
              <a:t>Policy &amp; Legal – Enabling Legislation </a:t>
            </a:r>
          </a:p>
        </p:txBody>
      </p:sp>
      <p:sp>
        <p:nvSpPr>
          <p:cNvPr id="10" name="Content Placeholder 9">
            <a:extLst>
              <a:ext uri="{FF2B5EF4-FFF2-40B4-BE49-F238E27FC236}">
                <a16:creationId xmlns:a16="http://schemas.microsoft.com/office/drawing/2014/main" id="{CACB542A-F9AE-0144-8DC4-456AC7B96B0B}"/>
              </a:ext>
            </a:extLst>
          </p:cNvPr>
          <p:cNvSpPr>
            <a:spLocks noGrp="1"/>
          </p:cNvSpPr>
          <p:nvPr>
            <p:ph idx="1"/>
          </p:nvPr>
        </p:nvSpPr>
        <p:spPr/>
        <p:txBody>
          <a:bodyPr>
            <a:normAutofit/>
          </a:bodyPr>
          <a:lstStyle/>
          <a:p>
            <a:r>
              <a:rPr lang="en-US" sz="3200" dirty="0"/>
              <a:t>Key to choosing delivery approach</a:t>
            </a:r>
            <a:endParaRPr lang="en-US" sz="3200" dirty="0">
              <a:highlight>
                <a:srgbClr val="FFFF00"/>
              </a:highlight>
            </a:endParaRPr>
          </a:p>
          <a:p>
            <a:r>
              <a:rPr lang="en-US" sz="3200" dirty="0"/>
              <a:t>Analysis of applicable laws and regulations which can affect structure and incentives for private participation</a:t>
            </a:r>
          </a:p>
          <a:p>
            <a:r>
              <a:rPr lang="en-US" sz="3200" dirty="0">
                <a:highlight>
                  <a:srgbClr val="00FFFF"/>
                </a:highlight>
              </a:rPr>
              <a:t>Is there flexibility in procurement laws - “Best Value Procurement” is critical (price and other factors)</a:t>
            </a:r>
          </a:p>
          <a:p>
            <a:r>
              <a:rPr lang="en-US" sz="3200" dirty="0"/>
              <a:t>Rules for transparency &amp; fairness</a:t>
            </a:r>
          </a:p>
          <a:p>
            <a:r>
              <a:rPr lang="en-US" sz="3200" dirty="0"/>
              <a:t>Anti-corruption laws and practice</a:t>
            </a:r>
          </a:p>
        </p:txBody>
      </p:sp>
      <p:pic>
        <p:nvPicPr>
          <p:cNvPr id="11" name="Content Placeholder 3">
            <a:extLst>
              <a:ext uri="{FF2B5EF4-FFF2-40B4-BE49-F238E27FC236}">
                <a16:creationId xmlns:a16="http://schemas.microsoft.com/office/drawing/2014/main" id="{5AECDE89-D8F3-5D48-A1DE-B6CBB0338F24}"/>
              </a:ext>
            </a:extLst>
          </p:cNvPr>
          <p:cNvPicPr>
            <a:picLocks noChangeAspect="1"/>
          </p:cNvPicPr>
          <p:nvPr/>
        </p:nvPicPr>
        <p:blipFill>
          <a:blip r:embed="rId3"/>
          <a:stretch>
            <a:fillRect/>
          </a:stretch>
        </p:blipFill>
        <p:spPr>
          <a:xfrm>
            <a:off x="7552065" y="4401464"/>
            <a:ext cx="3801735" cy="1768249"/>
          </a:xfrm>
          <a:prstGeom prst="rect">
            <a:avLst/>
          </a:prstGeom>
        </p:spPr>
      </p:pic>
      <p:sp>
        <p:nvSpPr>
          <p:cNvPr id="5" name="Rectangle 4">
            <a:extLst>
              <a:ext uri="{FF2B5EF4-FFF2-40B4-BE49-F238E27FC236}">
                <a16:creationId xmlns:a16="http://schemas.microsoft.com/office/drawing/2014/main" id="{5783C643-A9D6-4A54-B460-911F68DB505B}"/>
              </a:ext>
            </a:extLst>
          </p:cNvPr>
          <p:cNvSpPr/>
          <p:nvPr/>
        </p:nvSpPr>
        <p:spPr>
          <a:xfrm>
            <a:off x="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Technical</a:t>
            </a:r>
          </a:p>
        </p:txBody>
      </p:sp>
      <p:sp>
        <p:nvSpPr>
          <p:cNvPr id="6" name="Rectangle 5">
            <a:extLst>
              <a:ext uri="{FF2B5EF4-FFF2-40B4-BE49-F238E27FC236}">
                <a16:creationId xmlns:a16="http://schemas.microsoft.com/office/drawing/2014/main" id="{704CA1AF-CD39-41E0-A63E-FAED617E7655}"/>
              </a:ext>
            </a:extLst>
          </p:cNvPr>
          <p:cNvSpPr/>
          <p:nvPr/>
        </p:nvSpPr>
        <p:spPr>
          <a:xfrm>
            <a:off x="21336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Funding</a:t>
            </a:r>
          </a:p>
        </p:txBody>
      </p:sp>
      <p:sp>
        <p:nvSpPr>
          <p:cNvPr id="7" name="Rectangle 6">
            <a:extLst>
              <a:ext uri="{FF2B5EF4-FFF2-40B4-BE49-F238E27FC236}">
                <a16:creationId xmlns:a16="http://schemas.microsoft.com/office/drawing/2014/main" id="{8263F300-ECB6-4B32-98B6-1C4AE7A1A1A5}"/>
              </a:ext>
            </a:extLst>
          </p:cNvPr>
          <p:cNvSpPr/>
          <p:nvPr/>
        </p:nvSpPr>
        <p:spPr>
          <a:xfrm>
            <a:off x="4267201" y="0"/>
            <a:ext cx="2133600" cy="3882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Policy &amp; Legal</a:t>
            </a:r>
          </a:p>
        </p:txBody>
      </p:sp>
      <p:sp>
        <p:nvSpPr>
          <p:cNvPr id="8" name="Rectangle 7">
            <a:extLst>
              <a:ext uri="{FF2B5EF4-FFF2-40B4-BE49-F238E27FC236}">
                <a16:creationId xmlns:a16="http://schemas.microsoft.com/office/drawing/2014/main" id="{50EC9D34-C42D-4037-936F-C18668B6C6AA}"/>
              </a:ext>
            </a:extLst>
          </p:cNvPr>
          <p:cNvSpPr/>
          <p:nvPr/>
        </p:nvSpPr>
        <p:spPr>
          <a:xfrm>
            <a:off x="64008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E&amp;S</a:t>
            </a:r>
          </a:p>
        </p:txBody>
      </p:sp>
      <p:sp>
        <p:nvSpPr>
          <p:cNvPr id="9" name="Rectangle 8">
            <a:extLst>
              <a:ext uri="{FF2B5EF4-FFF2-40B4-BE49-F238E27FC236}">
                <a16:creationId xmlns:a16="http://schemas.microsoft.com/office/drawing/2014/main" id="{6E194370-5D90-458B-9F93-29D99E37C169}"/>
              </a:ext>
            </a:extLst>
          </p:cNvPr>
          <p:cNvSpPr/>
          <p:nvPr/>
        </p:nvSpPr>
        <p:spPr>
          <a:xfrm>
            <a:off x="85344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Commercial</a:t>
            </a:r>
          </a:p>
        </p:txBody>
      </p:sp>
    </p:spTree>
    <p:extLst>
      <p:ext uri="{BB962C8B-B14F-4D97-AF65-F5344CB8AC3E}">
        <p14:creationId xmlns:p14="http://schemas.microsoft.com/office/powerpoint/2010/main" val="267266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20412E-8FF4-9241-B495-B8B73C988D85}"/>
              </a:ext>
            </a:extLst>
          </p:cNvPr>
          <p:cNvSpPr>
            <a:spLocks noGrp="1"/>
          </p:cNvSpPr>
          <p:nvPr>
            <p:ph idx="1"/>
          </p:nvPr>
        </p:nvSpPr>
        <p:spPr>
          <a:xfrm>
            <a:off x="850382" y="1883666"/>
            <a:ext cx="5042093" cy="4538663"/>
          </a:xfrm>
        </p:spPr>
        <p:txBody>
          <a:bodyPr>
            <a:normAutofit/>
          </a:bodyPr>
          <a:lstStyle/>
          <a:p>
            <a:r>
              <a:rPr lang="en-US" sz="2400" dirty="0"/>
              <a:t>Review environmental and social requirements, and the need for an environmental and social impact assessment (ESIA) </a:t>
            </a:r>
          </a:p>
          <a:p>
            <a:r>
              <a:rPr lang="en-US" sz="2400" dirty="0"/>
              <a:t>For international financing, governments should consider aligning the ESIA and management plans with the World Bank </a:t>
            </a:r>
            <a:r>
              <a:rPr lang="en-US" sz="2400" dirty="0" err="1"/>
              <a:t>Envir</a:t>
            </a:r>
            <a:r>
              <a:rPr lang="en-US" sz="2400" dirty="0"/>
              <a:t>. &amp; Social Framework (ESF), IFC Performance Standards, etc.</a:t>
            </a:r>
          </a:p>
        </p:txBody>
      </p:sp>
      <p:sp>
        <p:nvSpPr>
          <p:cNvPr id="8" name="TextBox 7">
            <a:extLst>
              <a:ext uri="{FF2B5EF4-FFF2-40B4-BE49-F238E27FC236}">
                <a16:creationId xmlns:a16="http://schemas.microsoft.com/office/drawing/2014/main" id="{3AB59C57-99C8-440A-A29F-E905634E9EC6}"/>
              </a:ext>
            </a:extLst>
          </p:cNvPr>
          <p:cNvSpPr txBox="1"/>
          <p:nvPr/>
        </p:nvSpPr>
        <p:spPr>
          <a:xfrm>
            <a:off x="6400801" y="1855165"/>
            <a:ext cx="5089905" cy="4555438"/>
          </a:xfrm>
          <a:prstGeom prst="rect">
            <a:avLst/>
          </a:prstGeom>
          <a:solidFill>
            <a:schemeClr val="bg1">
              <a:lumMod val="95000"/>
            </a:schemeClr>
          </a:solidFill>
          <a:ln w="12700" cap="flat" cmpd="sng" algn="ctr">
            <a:solidFill>
              <a:schemeClr val="bg1">
                <a:lumMod val="65000"/>
              </a:schemeClr>
            </a:solidFill>
            <a:prstDash val="solid"/>
            <a:miter lim="800000"/>
          </a:ln>
          <a:effectLst/>
        </p:spPr>
        <p:txBody>
          <a:bodyPr wrap="square" rtlCol="0" anchor="t" anchorCtr="0">
            <a:noAutofit/>
          </a:bodyPr>
          <a:lstStyle/>
          <a:p>
            <a:pPr marL="0" marR="0" lvl="2" indent="0" algn="l" defTabSz="457200" rtl="0" eaLnBrk="1" fontAlgn="auto" latinLnBrk="0" hangingPunct="1">
              <a:lnSpc>
                <a:spcPct val="100000"/>
              </a:lnSpc>
              <a:spcBef>
                <a:spcPts val="1200"/>
              </a:spcBef>
              <a:spcAft>
                <a:spcPts val="0"/>
              </a:spcAft>
              <a:buClrTx/>
              <a:buSzTx/>
              <a:buFontTx/>
              <a:buNone/>
              <a:tabLst/>
              <a:defRPr/>
            </a:pPr>
            <a:r>
              <a:rPr lang="en-US" sz="2000" kern="0" dirty="0">
                <a:solidFill>
                  <a:prstClr val="black"/>
                </a:solidFill>
                <a:highlight>
                  <a:srgbClr val="00FFFF"/>
                </a:highlight>
                <a:latin typeface="Arial"/>
              </a:rPr>
              <a:t>Climate Action Case Study</a:t>
            </a:r>
            <a:r>
              <a:rPr kumimoji="0" lang="en-US" sz="2000" b="0" i="0" u="none" strike="noStrike" kern="0" cap="none" spc="0" normalizeH="0" baseline="0" noProof="0" dirty="0">
                <a:ln>
                  <a:noFill/>
                </a:ln>
                <a:effectLst/>
                <a:highlight>
                  <a:srgbClr val="00FFFF"/>
                </a:highlight>
                <a:uLnTx/>
                <a:uFillTx/>
                <a:latin typeface="Arial"/>
                <a:ea typeface="+mn-ea"/>
                <a:cs typeface="+mn-cs"/>
              </a:rPr>
              <a:t>– Key E&amp;S Questions:</a:t>
            </a:r>
          </a:p>
          <a:p>
            <a:pPr marL="285750" lvl="2" indent="-285750" defTabSz="457200">
              <a:spcBef>
                <a:spcPts val="1200"/>
              </a:spcBef>
              <a:buFont typeface="Arial" panose="020B0604020202020204" pitchFamily="34" charset="0"/>
              <a:buChar char="•"/>
              <a:defRPr/>
            </a:pPr>
            <a:r>
              <a:rPr lang="en-US" sz="2000" kern="0" noProof="0" dirty="0">
                <a:highlight>
                  <a:srgbClr val="00FFFF"/>
                </a:highlight>
                <a:latin typeface="Arial"/>
              </a:rPr>
              <a:t>What are </a:t>
            </a:r>
            <a:r>
              <a:rPr lang="en-US" sz="2000" kern="0" dirty="0">
                <a:highlight>
                  <a:srgbClr val="00FFFF"/>
                </a:highlight>
                <a:latin typeface="Arial"/>
              </a:rPr>
              <a:t>key E&amp;S risks and benefits and impacts to underserved communities that will be of concern to lenders?</a:t>
            </a:r>
          </a:p>
          <a:p>
            <a:pPr marL="285750" lvl="2" indent="-285750" defTabSz="457200">
              <a:spcBef>
                <a:spcPts val="1200"/>
              </a:spcBef>
              <a:buFont typeface="Arial" panose="020B0604020202020204" pitchFamily="34" charset="0"/>
              <a:buChar char="•"/>
              <a:defRPr/>
            </a:pPr>
            <a:r>
              <a:rPr lang="en-US" sz="2000" kern="0" noProof="0" dirty="0">
                <a:latin typeface="Arial"/>
              </a:rPr>
              <a:t>What are the local/national regulations for permitting, land acquisition, and resettlement?</a:t>
            </a:r>
          </a:p>
          <a:p>
            <a:pPr marL="285750" marR="0" lvl="2"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000" kern="0" dirty="0">
                <a:latin typeface="Arial"/>
              </a:rPr>
              <a:t>What kind of public consultations are pertinent</a:t>
            </a:r>
            <a:endParaRPr kumimoji="0" lang="en-US" sz="2000" b="0" i="0" u="none" strike="noStrike" kern="0" cap="none" spc="0" normalizeH="0" baseline="0" noProof="0" dirty="0">
              <a:ln>
                <a:noFill/>
              </a:ln>
              <a:effectLst/>
              <a:uLnTx/>
              <a:uFillTx/>
              <a:latin typeface="Arial"/>
              <a:ea typeface="+mn-ea"/>
              <a:cs typeface="+mn-cs"/>
            </a:endParaRPr>
          </a:p>
        </p:txBody>
      </p:sp>
      <p:sp>
        <p:nvSpPr>
          <p:cNvPr id="17" name="Title 1">
            <a:extLst>
              <a:ext uri="{FF2B5EF4-FFF2-40B4-BE49-F238E27FC236}">
                <a16:creationId xmlns:a16="http://schemas.microsoft.com/office/drawing/2014/main" id="{3EB16B91-2E9C-43C6-83D4-1563C0C19193}"/>
              </a:ext>
            </a:extLst>
          </p:cNvPr>
          <p:cNvSpPr txBox="1">
            <a:spLocks/>
          </p:cNvSpPr>
          <p:nvPr/>
        </p:nvSpPr>
        <p:spPr>
          <a:xfrm>
            <a:off x="838200" y="555763"/>
            <a:ext cx="10515600" cy="789539"/>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3200">
                <a:latin typeface="+mj-lt"/>
                <a:ea typeface="+mj-ea"/>
                <a:cs typeface="+mj-cs"/>
              </a:defRPr>
            </a:lvl1pPr>
          </a:lstStyle>
          <a:p>
            <a:r>
              <a:rPr lang="en-US" sz="3600" b="1" dirty="0">
                <a:solidFill>
                  <a:schemeClr val="accent1"/>
                </a:solidFill>
              </a:rPr>
              <a:t>Government needs a strategy to address E&amp;S ISSUES that will deter international investors</a:t>
            </a:r>
          </a:p>
        </p:txBody>
      </p:sp>
      <p:cxnSp>
        <p:nvCxnSpPr>
          <p:cNvPr id="18" name="Straight Connector 17">
            <a:extLst>
              <a:ext uri="{FF2B5EF4-FFF2-40B4-BE49-F238E27FC236}">
                <a16:creationId xmlns:a16="http://schemas.microsoft.com/office/drawing/2014/main" id="{781D74EF-D150-4511-A279-F2459FBAFCA2}"/>
              </a:ext>
            </a:extLst>
          </p:cNvPr>
          <p:cNvCxnSpPr/>
          <p:nvPr/>
        </p:nvCxnSpPr>
        <p:spPr>
          <a:xfrm>
            <a:off x="6110214" y="1621526"/>
            <a:ext cx="0" cy="457200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2CE566F-847C-4490-8F7A-E258FD5C309D}"/>
              </a:ext>
            </a:extLst>
          </p:cNvPr>
          <p:cNvSpPr/>
          <p:nvPr/>
        </p:nvSpPr>
        <p:spPr>
          <a:xfrm>
            <a:off x="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Technical</a:t>
            </a:r>
          </a:p>
        </p:txBody>
      </p:sp>
      <p:sp>
        <p:nvSpPr>
          <p:cNvPr id="14" name="Rectangle 13">
            <a:extLst>
              <a:ext uri="{FF2B5EF4-FFF2-40B4-BE49-F238E27FC236}">
                <a16:creationId xmlns:a16="http://schemas.microsoft.com/office/drawing/2014/main" id="{D1C3A4DC-CDA0-45EC-B0B7-986D2024460C}"/>
              </a:ext>
            </a:extLst>
          </p:cNvPr>
          <p:cNvSpPr/>
          <p:nvPr/>
        </p:nvSpPr>
        <p:spPr>
          <a:xfrm>
            <a:off x="21336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Funding</a:t>
            </a:r>
          </a:p>
        </p:txBody>
      </p:sp>
      <p:sp>
        <p:nvSpPr>
          <p:cNvPr id="15" name="Rectangle 14">
            <a:extLst>
              <a:ext uri="{FF2B5EF4-FFF2-40B4-BE49-F238E27FC236}">
                <a16:creationId xmlns:a16="http://schemas.microsoft.com/office/drawing/2014/main" id="{2E34B2D7-6E05-4368-8B51-EB237659FDAE}"/>
              </a:ext>
            </a:extLst>
          </p:cNvPr>
          <p:cNvSpPr/>
          <p:nvPr/>
        </p:nvSpPr>
        <p:spPr>
          <a:xfrm>
            <a:off x="42672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Policy &amp; Legal</a:t>
            </a:r>
          </a:p>
        </p:txBody>
      </p:sp>
      <p:sp>
        <p:nvSpPr>
          <p:cNvPr id="16" name="Rectangle 15">
            <a:extLst>
              <a:ext uri="{FF2B5EF4-FFF2-40B4-BE49-F238E27FC236}">
                <a16:creationId xmlns:a16="http://schemas.microsoft.com/office/drawing/2014/main" id="{E389080F-98FD-45EF-A716-6EA5584BFEA9}"/>
              </a:ext>
            </a:extLst>
          </p:cNvPr>
          <p:cNvSpPr/>
          <p:nvPr/>
        </p:nvSpPr>
        <p:spPr>
          <a:xfrm>
            <a:off x="6400801" y="0"/>
            <a:ext cx="2133600" cy="3882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E&amp;S</a:t>
            </a:r>
          </a:p>
        </p:txBody>
      </p:sp>
      <p:sp>
        <p:nvSpPr>
          <p:cNvPr id="19" name="Rectangle 18">
            <a:extLst>
              <a:ext uri="{FF2B5EF4-FFF2-40B4-BE49-F238E27FC236}">
                <a16:creationId xmlns:a16="http://schemas.microsoft.com/office/drawing/2014/main" id="{86A535A0-D075-4338-810F-64FE22B94D65}"/>
              </a:ext>
            </a:extLst>
          </p:cNvPr>
          <p:cNvSpPr/>
          <p:nvPr/>
        </p:nvSpPr>
        <p:spPr>
          <a:xfrm>
            <a:off x="85344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Commercial</a:t>
            </a:r>
          </a:p>
        </p:txBody>
      </p:sp>
    </p:spTree>
    <p:extLst>
      <p:ext uri="{BB962C8B-B14F-4D97-AF65-F5344CB8AC3E}">
        <p14:creationId xmlns:p14="http://schemas.microsoft.com/office/powerpoint/2010/main" val="3873565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2B9E018-3F36-7744-BD6D-1CC695C2AEEF}"/>
              </a:ext>
            </a:extLst>
          </p:cNvPr>
          <p:cNvSpPr>
            <a:spLocks noGrp="1" noChangeArrowheads="1"/>
          </p:cNvSpPr>
          <p:nvPr>
            <p:ph type="title"/>
          </p:nvPr>
        </p:nvSpPr>
        <p:spPr>
          <a:xfrm>
            <a:off x="838209" y="352425"/>
            <a:ext cx="10464783" cy="1290638"/>
          </a:xfrm>
        </p:spPr>
        <p:txBody>
          <a:bodyPr>
            <a:normAutofit/>
          </a:bodyPr>
          <a:lstStyle/>
          <a:p>
            <a:pPr algn="ctr">
              <a:defRPr/>
            </a:pPr>
            <a:r>
              <a:rPr lang="en-US" sz="4000" b="1" dirty="0">
                <a:solidFill>
                  <a:schemeClr val="accent1"/>
                </a:solidFill>
              </a:rPr>
              <a:t>Commercial - Selection of Project Delivery</a:t>
            </a:r>
            <a:br>
              <a:rPr lang="en-US" sz="4000" b="1" dirty="0">
                <a:solidFill>
                  <a:schemeClr val="accent1"/>
                </a:solidFill>
              </a:rPr>
            </a:br>
            <a:r>
              <a:rPr lang="en-US" sz="2800" i="1" dirty="0">
                <a:solidFill>
                  <a:schemeClr val="accent1"/>
                </a:solidFill>
              </a:rPr>
              <a:t> </a:t>
            </a:r>
            <a:r>
              <a:rPr lang="en-US" sz="2800" b="1" i="1" dirty="0">
                <a:solidFill>
                  <a:schemeClr val="accent1"/>
                </a:solidFill>
                <a:highlight>
                  <a:srgbClr val="00FFFF"/>
                </a:highlight>
              </a:rPr>
              <a:t>Analysis of Alternatives</a:t>
            </a:r>
            <a:endParaRPr lang="en-US" sz="2600" b="1" dirty="0">
              <a:solidFill>
                <a:schemeClr val="accent1"/>
              </a:solidFill>
              <a:effectLst>
                <a:outerShdw blurRad="38100" dist="38100" dir="2700000" algn="tl">
                  <a:srgbClr val="C0C0C0"/>
                </a:outerShdw>
              </a:effectLst>
              <a:highlight>
                <a:srgbClr val="00FFFF"/>
              </a:highlight>
            </a:endParaRPr>
          </a:p>
        </p:txBody>
      </p:sp>
      <p:grpSp>
        <p:nvGrpSpPr>
          <p:cNvPr id="23554" name="Group 3">
            <a:extLst>
              <a:ext uri="{FF2B5EF4-FFF2-40B4-BE49-F238E27FC236}">
                <a16:creationId xmlns:a16="http://schemas.microsoft.com/office/drawing/2014/main" id="{504B7CC4-06CE-EA49-A353-5329FB679702}"/>
              </a:ext>
            </a:extLst>
          </p:cNvPr>
          <p:cNvGrpSpPr>
            <a:grpSpLocks/>
          </p:cNvGrpSpPr>
          <p:nvPr/>
        </p:nvGrpSpPr>
        <p:grpSpPr bwMode="auto">
          <a:xfrm>
            <a:off x="2111376" y="2755900"/>
            <a:ext cx="8012113" cy="609600"/>
            <a:chOff x="410" y="1448"/>
            <a:chExt cx="5047" cy="384"/>
          </a:xfrm>
        </p:grpSpPr>
        <p:sp>
          <p:nvSpPr>
            <p:cNvPr id="23583" name="AutoShape 4">
              <a:extLst>
                <a:ext uri="{FF2B5EF4-FFF2-40B4-BE49-F238E27FC236}">
                  <a16:creationId xmlns:a16="http://schemas.microsoft.com/office/drawing/2014/main" id="{6E6E72AE-0652-4D4B-AB8B-53AA5DE1FAB9}"/>
                </a:ext>
              </a:extLst>
            </p:cNvPr>
            <p:cNvSpPr>
              <a:spLocks noChangeArrowheads="1"/>
            </p:cNvSpPr>
            <p:nvPr/>
          </p:nvSpPr>
          <p:spPr bwMode="gray">
            <a:xfrm>
              <a:off x="410" y="1448"/>
              <a:ext cx="808" cy="384"/>
            </a:xfrm>
            <a:prstGeom prst="leftArrow">
              <a:avLst>
                <a:gd name="adj1" fmla="val 50000"/>
                <a:gd name="adj2" fmla="val 52604"/>
              </a:avLst>
            </a:prstGeom>
            <a:solidFill>
              <a:srgbClr val="6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1800"/>
            </a:p>
          </p:txBody>
        </p:sp>
        <p:sp>
          <p:nvSpPr>
            <p:cNvPr id="23584" name="AutoShape 5">
              <a:extLst>
                <a:ext uri="{FF2B5EF4-FFF2-40B4-BE49-F238E27FC236}">
                  <a16:creationId xmlns:a16="http://schemas.microsoft.com/office/drawing/2014/main" id="{339D31A6-774B-AB47-B282-F261D0C91C83}"/>
                </a:ext>
              </a:extLst>
            </p:cNvPr>
            <p:cNvSpPr>
              <a:spLocks noChangeArrowheads="1"/>
            </p:cNvSpPr>
            <p:nvPr/>
          </p:nvSpPr>
          <p:spPr bwMode="gray">
            <a:xfrm flipH="1">
              <a:off x="4649" y="1448"/>
              <a:ext cx="808" cy="384"/>
            </a:xfrm>
            <a:prstGeom prst="leftArrow">
              <a:avLst>
                <a:gd name="adj1" fmla="val 50000"/>
                <a:gd name="adj2" fmla="val 52604"/>
              </a:avLst>
            </a:prstGeom>
            <a:solidFill>
              <a:srgbClr val="6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1800"/>
            </a:p>
          </p:txBody>
        </p:sp>
        <p:sp>
          <p:nvSpPr>
            <p:cNvPr id="23585" name="Rectangle 6">
              <a:extLst>
                <a:ext uri="{FF2B5EF4-FFF2-40B4-BE49-F238E27FC236}">
                  <a16:creationId xmlns:a16="http://schemas.microsoft.com/office/drawing/2014/main" id="{79444FA3-D775-B44A-B1CD-94607C097B97}"/>
                </a:ext>
              </a:extLst>
            </p:cNvPr>
            <p:cNvSpPr>
              <a:spLocks noChangeArrowheads="1"/>
            </p:cNvSpPr>
            <p:nvPr/>
          </p:nvSpPr>
          <p:spPr bwMode="gray">
            <a:xfrm>
              <a:off x="1174" y="1543"/>
              <a:ext cx="3523" cy="192"/>
            </a:xfrm>
            <a:prstGeom prst="rect">
              <a:avLst/>
            </a:prstGeom>
            <a:solidFill>
              <a:srgbClr val="6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1800"/>
            </a:p>
          </p:txBody>
        </p:sp>
      </p:grpSp>
      <p:grpSp>
        <p:nvGrpSpPr>
          <p:cNvPr id="23555" name="Group 7">
            <a:extLst>
              <a:ext uri="{FF2B5EF4-FFF2-40B4-BE49-F238E27FC236}">
                <a16:creationId xmlns:a16="http://schemas.microsoft.com/office/drawing/2014/main" id="{712F84C3-017D-5342-A8C3-32D9941A4DF7}"/>
              </a:ext>
            </a:extLst>
          </p:cNvPr>
          <p:cNvGrpSpPr>
            <a:grpSpLocks/>
          </p:cNvGrpSpPr>
          <p:nvPr/>
        </p:nvGrpSpPr>
        <p:grpSpPr bwMode="auto">
          <a:xfrm>
            <a:off x="2581276" y="2732089"/>
            <a:ext cx="7045325" cy="174625"/>
            <a:chOff x="798" y="1433"/>
            <a:chExt cx="2926" cy="110"/>
          </a:xfrm>
        </p:grpSpPr>
        <p:sp>
          <p:nvSpPr>
            <p:cNvPr id="23575" name="Line 8">
              <a:extLst>
                <a:ext uri="{FF2B5EF4-FFF2-40B4-BE49-F238E27FC236}">
                  <a16:creationId xmlns:a16="http://schemas.microsoft.com/office/drawing/2014/main" id="{D1005CB2-F1AE-1948-B8B7-002BBFFFBAF9}"/>
                </a:ext>
              </a:extLst>
            </p:cNvPr>
            <p:cNvSpPr>
              <a:spLocks noChangeShapeType="1"/>
            </p:cNvSpPr>
            <p:nvPr/>
          </p:nvSpPr>
          <p:spPr bwMode="auto">
            <a:xfrm>
              <a:off x="798" y="1433"/>
              <a:ext cx="0" cy="110"/>
            </a:xfrm>
            <a:prstGeom prst="line">
              <a:avLst/>
            </a:prstGeom>
            <a:noFill/>
            <a:ln w="12700">
              <a:solidFill>
                <a:srgbClr val="66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6" name="Line 9">
              <a:extLst>
                <a:ext uri="{FF2B5EF4-FFF2-40B4-BE49-F238E27FC236}">
                  <a16:creationId xmlns:a16="http://schemas.microsoft.com/office/drawing/2014/main" id="{E57B46C5-D1AC-DC4E-B67C-ADA295117B80}"/>
                </a:ext>
              </a:extLst>
            </p:cNvPr>
            <p:cNvSpPr>
              <a:spLocks noChangeShapeType="1"/>
            </p:cNvSpPr>
            <p:nvPr/>
          </p:nvSpPr>
          <p:spPr bwMode="auto">
            <a:xfrm>
              <a:off x="1216" y="1433"/>
              <a:ext cx="0" cy="110"/>
            </a:xfrm>
            <a:prstGeom prst="line">
              <a:avLst/>
            </a:prstGeom>
            <a:noFill/>
            <a:ln w="12700">
              <a:solidFill>
                <a:srgbClr val="66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7" name="Line 10">
              <a:extLst>
                <a:ext uri="{FF2B5EF4-FFF2-40B4-BE49-F238E27FC236}">
                  <a16:creationId xmlns:a16="http://schemas.microsoft.com/office/drawing/2014/main" id="{0CC3049D-1327-1944-BFEA-BB0F2789382A}"/>
                </a:ext>
              </a:extLst>
            </p:cNvPr>
            <p:cNvSpPr>
              <a:spLocks noChangeShapeType="1"/>
            </p:cNvSpPr>
            <p:nvPr/>
          </p:nvSpPr>
          <p:spPr bwMode="auto">
            <a:xfrm>
              <a:off x="1634" y="1433"/>
              <a:ext cx="0" cy="110"/>
            </a:xfrm>
            <a:prstGeom prst="line">
              <a:avLst/>
            </a:prstGeom>
            <a:noFill/>
            <a:ln w="12700">
              <a:solidFill>
                <a:srgbClr val="66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8" name="Line 11">
              <a:extLst>
                <a:ext uri="{FF2B5EF4-FFF2-40B4-BE49-F238E27FC236}">
                  <a16:creationId xmlns:a16="http://schemas.microsoft.com/office/drawing/2014/main" id="{3F854CA0-FB33-F247-B779-37E97F26F071}"/>
                </a:ext>
              </a:extLst>
            </p:cNvPr>
            <p:cNvSpPr>
              <a:spLocks noChangeShapeType="1"/>
            </p:cNvSpPr>
            <p:nvPr/>
          </p:nvSpPr>
          <p:spPr bwMode="auto">
            <a:xfrm>
              <a:off x="2052" y="1433"/>
              <a:ext cx="0" cy="110"/>
            </a:xfrm>
            <a:prstGeom prst="line">
              <a:avLst/>
            </a:prstGeom>
            <a:noFill/>
            <a:ln w="12700">
              <a:solidFill>
                <a:srgbClr val="66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9" name="Line 12">
              <a:extLst>
                <a:ext uri="{FF2B5EF4-FFF2-40B4-BE49-F238E27FC236}">
                  <a16:creationId xmlns:a16="http://schemas.microsoft.com/office/drawing/2014/main" id="{DF3963E0-5C1A-FD47-BD9A-1555C8EEAB51}"/>
                </a:ext>
              </a:extLst>
            </p:cNvPr>
            <p:cNvSpPr>
              <a:spLocks noChangeShapeType="1"/>
            </p:cNvSpPr>
            <p:nvPr/>
          </p:nvSpPr>
          <p:spPr bwMode="auto">
            <a:xfrm>
              <a:off x="2470" y="1433"/>
              <a:ext cx="0" cy="110"/>
            </a:xfrm>
            <a:prstGeom prst="line">
              <a:avLst/>
            </a:prstGeom>
            <a:noFill/>
            <a:ln w="12700">
              <a:solidFill>
                <a:srgbClr val="66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0" name="Line 13">
              <a:extLst>
                <a:ext uri="{FF2B5EF4-FFF2-40B4-BE49-F238E27FC236}">
                  <a16:creationId xmlns:a16="http://schemas.microsoft.com/office/drawing/2014/main" id="{C43BE31F-CBFD-3B4E-8546-3AD7A39DA35A}"/>
                </a:ext>
              </a:extLst>
            </p:cNvPr>
            <p:cNvSpPr>
              <a:spLocks noChangeShapeType="1"/>
            </p:cNvSpPr>
            <p:nvPr/>
          </p:nvSpPr>
          <p:spPr bwMode="auto">
            <a:xfrm>
              <a:off x="2888" y="1433"/>
              <a:ext cx="0" cy="110"/>
            </a:xfrm>
            <a:prstGeom prst="line">
              <a:avLst/>
            </a:prstGeom>
            <a:noFill/>
            <a:ln w="12700">
              <a:solidFill>
                <a:srgbClr val="66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1" name="Line 14">
              <a:extLst>
                <a:ext uri="{FF2B5EF4-FFF2-40B4-BE49-F238E27FC236}">
                  <a16:creationId xmlns:a16="http://schemas.microsoft.com/office/drawing/2014/main" id="{7F227ACF-9427-4E4B-840B-E9A5AED8D30D}"/>
                </a:ext>
              </a:extLst>
            </p:cNvPr>
            <p:cNvSpPr>
              <a:spLocks noChangeShapeType="1"/>
            </p:cNvSpPr>
            <p:nvPr/>
          </p:nvSpPr>
          <p:spPr bwMode="auto">
            <a:xfrm>
              <a:off x="3306" y="1433"/>
              <a:ext cx="0" cy="110"/>
            </a:xfrm>
            <a:prstGeom prst="line">
              <a:avLst/>
            </a:prstGeom>
            <a:noFill/>
            <a:ln w="12700">
              <a:solidFill>
                <a:srgbClr val="66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2" name="Line 15">
              <a:extLst>
                <a:ext uri="{FF2B5EF4-FFF2-40B4-BE49-F238E27FC236}">
                  <a16:creationId xmlns:a16="http://schemas.microsoft.com/office/drawing/2014/main" id="{86E46E35-A442-8A4E-AA6A-FBB410F06E57}"/>
                </a:ext>
              </a:extLst>
            </p:cNvPr>
            <p:cNvSpPr>
              <a:spLocks noChangeShapeType="1"/>
            </p:cNvSpPr>
            <p:nvPr/>
          </p:nvSpPr>
          <p:spPr bwMode="auto">
            <a:xfrm>
              <a:off x="3724" y="1433"/>
              <a:ext cx="0" cy="110"/>
            </a:xfrm>
            <a:prstGeom prst="line">
              <a:avLst/>
            </a:prstGeom>
            <a:noFill/>
            <a:ln w="12700">
              <a:solidFill>
                <a:srgbClr val="66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3556" name="Text Box 16">
            <a:extLst>
              <a:ext uri="{FF2B5EF4-FFF2-40B4-BE49-F238E27FC236}">
                <a16:creationId xmlns:a16="http://schemas.microsoft.com/office/drawing/2014/main" id="{C5E97541-BEE8-1647-AFDC-91081D7837B1}"/>
              </a:ext>
            </a:extLst>
          </p:cNvPr>
          <p:cNvSpPr txBox="1">
            <a:spLocks noChangeArrowheads="1"/>
          </p:cNvSpPr>
          <p:nvPr/>
        </p:nvSpPr>
        <p:spPr bwMode="auto">
          <a:xfrm>
            <a:off x="2720975" y="1839913"/>
            <a:ext cx="774700" cy="1028700"/>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Tx/>
              <a:buSzTx/>
              <a:buFontTx/>
              <a:buNone/>
            </a:pPr>
            <a:r>
              <a:rPr lang="en-US" altLang="en-US" sz="1600" b="1" dirty="0">
                <a:solidFill>
                  <a:schemeClr val="tx2"/>
                </a:solidFill>
                <a:latin typeface="Arial Narrow" panose="020B0604020202020204" pitchFamily="34" charset="0"/>
              </a:rPr>
              <a:t>Design</a:t>
            </a:r>
          </a:p>
          <a:p>
            <a:pPr algn="ctr" eaLnBrk="1" hangingPunct="1">
              <a:lnSpc>
                <a:spcPct val="95000"/>
              </a:lnSpc>
              <a:spcBef>
                <a:spcPct val="0"/>
              </a:spcBef>
              <a:buClrTx/>
              <a:buSzTx/>
              <a:buFontTx/>
              <a:buNone/>
            </a:pPr>
            <a:r>
              <a:rPr lang="en-US" altLang="en-US" sz="1600" b="1" dirty="0">
                <a:solidFill>
                  <a:schemeClr val="tx2"/>
                </a:solidFill>
                <a:latin typeface="Arial Narrow" panose="020B0604020202020204" pitchFamily="34" charset="0"/>
              </a:rPr>
              <a:t>Bid</a:t>
            </a:r>
          </a:p>
          <a:p>
            <a:pPr algn="ctr" eaLnBrk="1" hangingPunct="1">
              <a:lnSpc>
                <a:spcPct val="95000"/>
              </a:lnSpc>
              <a:spcBef>
                <a:spcPct val="0"/>
              </a:spcBef>
              <a:buClrTx/>
              <a:buSzTx/>
              <a:buFontTx/>
              <a:buNone/>
            </a:pPr>
            <a:r>
              <a:rPr lang="en-US" altLang="en-US" sz="1600" b="1" dirty="0">
                <a:solidFill>
                  <a:schemeClr val="tx2"/>
                </a:solidFill>
                <a:latin typeface="Arial Narrow" panose="020B0604020202020204" pitchFamily="34" charset="0"/>
              </a:rPr>
              <a:t>Build</a:t>
            </a:r>
          </a:p>
          <a:p>
            <a:pPr algn="ctr" eaLnBrk="1" hangingPunct="1">
              <a:lnSpc>
                <a:spcPct val="95000"/>
              </a:lnSpc>
              <a:spcBef>
                <a:spcPct val="0"/>
              </a:spcBef>
              <a:buClrTx/>
              <a:buSzTx/>
              <a:buFontTx/>
              <a:buNone/>
            </a:pPr>
            <a:r>
              <a:rPr lang="en-US" altLang="en-US" sz="1600" b="1" dirty="0">
                <a:solidFill>
                  <a:schemeClr val="tx2"/>
                </a:solidFill>
                <a:latin typeface="Arial Narrow" panose="020B0604020202020204" pitchFamily="34" charset="0"/>
              </a:rPr>
              <a:t>(D-B-B)</a:t>
            </a:r>
          </a:p>
        </p:txBody>
      </p:sp>
      <p:sp>
        <p:nvSpPr>
          <p:cNvPr id="23557" name="Text Box 17">
            <a:extLst>
              <a:ext uri="{FF2B5EF4-FFF2-40B4-BE49-F238E27FC236}">
                <a16:creationId xmlns:a16="http://schemas.microsoft.com/office/drawing/2014/main" id="{546FE12C-1CA4-B640-9968-E50A82E8A2FF}"/>
              </a:ext>
            </a:extLst>
          </p:cNvPr>
          <p:cNvSpPr txBox="1">
            <a:spLocks noChangeArrowheads="1"/>
          </p:cNvSpPr>
          <p:nvPr/>
        </p:nvSpPr>
        <p:spPr bwMode="auto">
          <a:xfrm>
            <a:off x="3514724" y="1996762"/>
            <a:ext cx="1246188" cy="794064"/>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Tx/>
              <a:buSzTx/>
              <a:buFontTx/>
              <a:buNone/>
            </a:pPr>
            <a:r>
              <a:rPr lang="en-US" altLang="en-US" sz="1600" b="1" dirty="0">
                <a:solidFill>
                  <a:schemeClr val="tx2"/>
                </a:solidFill>
                <a:latin typeface="Arial Narrow" panose="020B0604020202020204" pitchFamily="34" charset="0"/>
              </a:rPr>
              <a:t>Design</a:t>
            </a:r>
          </a:p>
          <a:p>
            <a:pPr algn="ctr" eaLnBrk="1" hangingPunct="1">
              <a:lnSpc>
                <a:spcPct val="95000"/>
              </a:lnSpc>
              <a:spcBef>
                <a:spcPct val="0"/>
              </a:spcBef>
              <a:buClrTx/>
              <a:buSzTx/>
              <a:buFontTx/>
              <a:buNone/>
            </a:pPr>
            <a:r>
              <a:rPr lang="en-US" altLang="en-US" sz="1600" b="1" dirty="0">
                <a:solidFill>
                  <a:schemeClr val="tx2"/>
                </a:solidFill>
                <a:latin typeface="Arial Narrow" panose="020B0604020202020204" pitchFamily="34" charset="0"/>
              </a:rPr>
              <a:t>Build (DB)/</a:t>
            </a:r>
          </a:p>
          <a:p>
            <a:pPr algn="ctr" eaLnBrk="1" hangingPunct="1">
              <a:lnSpc>
                <a:spcPct val="95000"/>
              </a:lnSpc>
              <a:spcBef>
                <a:spcPct val="0"/>
              </a:spcBef>
              <a:buClrTx/>
              <a:buSzTx/>
              <a:buFontTx/>
              <a:buNone/>
            </a:pPr>
            <a:r>
              <a:rPr lang="en-US" altLang="en-US" sz="1600" b="1" dirty="0">
                <a:solidFill>
                  <a:schemeClr val="tx2"/>
                </a:solidFill>
                <a:latin typeface="Arial Narrow" panose="020B0604020202020204" pitchFamily="34" charset="0"/>
              </a:rPr>
              <a:t>CMGC</a:t>
            </a:r>
          </a:p>
        </p:txBody>
      </p:sp>
      <p:sp>
        <p:nvSpPr>
          <p:cNvPr id="23558" name="Text Box 18">
            <a:extLst>
              <a:ext uri="{FF2B5EF4-FFF2-40B4-BE49-F238E27FC236}">
                <a16:creationId xmlns:a16="http://schemas.microsoft.com/office/drawing/2014/main" id="{7CAB46BF-31B9-5A45-8BFA-9EE1159D95C3}"/>
              </a:ext>
            </a:extLst>
          </p:cNvPr>
          <p:cNvSpPr txBox="1">
            <a:spLocks noChangeArrowheads="1"/>
          </p:cNvSpPr>
          <p:nvPr/>
        </p:nvSpPr>
        <p:spPr bwMode="auto">
          <a:xfrm>
            <a:off x="4622800" y="1608138"/>
            <a:ext cx="977900" cy="1262062"/>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Design</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Build</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Operate</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Maintain</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(DBOM)</a:t>
            </a:r>
          </a:p>
        </p:txBody>
      </p:sp>
      <p:sp>
        <p:nvSpPr>
          <p:cNvPr id="23559" name="Text Box 19">
            <a:extLst>
              <a:ext uri="{FF2B5EF4-FFF2-40B4-BE49-F238E27FC236}">
                <a16:creationId xmlns:a16="http://schemas.microsoft.com/office/drawing/2014/main" id="{E0235F79-AEDA-FF45-8700-065C81E1B480}"/>
              </a:ext>
            </a:extLst>
          </p:cNvPr>
          <p:cNvSpPr txBox="1">
            <a:spLocks noChangeArrowheads="1"/>
          </p:cNvSpPr>
          <p:nvPr/>
        </p:nvSpPr>
        <p:spPr bwMode="auto">
          <a:xfrm>
            <a:off x="5438775" y="1608138"/>
            <a:ext cx="1168400" cy="1262062"/>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Tx/>
              <a:buSzTx/>
              <a:buFontTx/>
              <a:buNone/>
            </a:pPr>
            <a:endParaRPr lang="en-US" altLang="en-US" sz="1600" b="1">
              <a:solidFill>
                <a:srgbClr val="FFC000"/>
              </a:solidFill>
              <a:latin typeface="Arial Narrow" panose="020B0604020202020204" pitchFamily="34" charset="0"/>
            </a:endParaRP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Master</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Developer</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Agreement</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(MDA)</a:t>
            </a:r>
          </a:p>
        </p:txBody>
      </p:sp>
      <p:sp>
        <p:nvSpPr>
          <p:cNvPr id="23560" name="Text Box 20">
            <a:extLst>
              <a:ext uri="{FF2B5EF4-FFF2-40B4-BE49-F238E27FC236}">
                <a16:creationId xmlns:a16="http://schemas.microsoft.com/office/drawing/2014/main" id="{BEDFE9E5-6D8F-844C-A4BB-759C0280B5AF}"/>
              </a:ext>
            </a:extLst>
          </p:cNvPr>
          <p:cNvSpPr txBox="1">
            <a:spLocks noChangeArrowheads="1"/>
          </p:cNvSpPr>
          <p:nvPr/>
        </p:nvSpPr>
        <p:spPr bwMode="auto">
          <a:xfrm>
            <a:off x="6578600" y="1839913"/>
            <a:ext cx="1062038" cy="1028700"/>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Long Term</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Lease</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Agreement</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(Lease)</a:t>
            </a:r>
          </a:p>
        </p:txBody>
      </p:sp>
      <p:sp>
        <p:nvSpPr>
          <p:cNvPr id="23561" name="Text Box 21">
            <a:extLst>
              <a:ext uri="{FF2B5EF4-FFF2-40B4-BE49-F238E27FC236}">
                <a16:creationId xmlns:a16="http://schemas.microsoft.com/office/drawing/2014/main" id="{139DDF7A-CC86-5048-BE85-351B5B737C22}"/>
              </a:ext>
            </a:extLst>
          </p:cNvPr>
          <p:cNvSpPr txBox="1">
            <a:spLocks noChangeArrowheads="1"/>
          </p:cNvSpPr>
          <p:nvPr/>
        </p:nvSpPr>
        <p:spPr bwMode="auto">
          <a:xfrm>
            <a:off x="7700963" y="1608138"/>
            <a:ext cx="812800" cy="1250950"/>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Design</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Build</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Finance</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Operate</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(DBFO)</a:t>
            </a:r>
          </a:p>
        </p:txBody>
      </p:sp>
      <p:sp>
        <p:nvSpPr>
          <p:cNvPr id="23562" name="Text Box 22">
            <a:extLst>
              <a:ext uri="{FF2B5EF4-FFF2-40B4-BE49-F238E27FC236}">
                <a16:creationId xmlns:a16="http://schemas.microsoft.com/office/drawing/2014/main" id="{E92495E6-6059-8849-AB8A-AF2368F72245}"/>
              </a:ext>
            </a:extLst>
          </p:cNvPr>
          <p:cNvSpPr txBox="1">
            <a:spLocks noChangeArrowheads="1"/>
          </p:cNvSpPr>
          <p:nvPr/>
        </p:nvSpPr>
        <p:spPr bwMode="auto">
          <a:xfrm>
            <a:off x="8704263" y="1608138"/>
            <a:ext cx="812800" cy="1250950"/>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Design</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Build</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Own</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Operate</a:t>
            </a:r>
          </a:p>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(BOO)</a:t>
            </a:r>
          </a:p>
        </p:txBody>
      </p:sp>
      <p:sp>
        <p:nvSpPr>
          <p:cNvPr id="23563" name="Text Box 23">
            <a:extLst>
              <a:ext uri="{FF2B5EF4-FFF2-40B4-BE49-F238E27FC236}">
                <a16:creationId xmlns:a16="http://schemas.microsoft.com/office/drawing/2014/main" id="{444941CF-617D-2842-B4C3-8F1D13CBBFC2}"/>
              </a:ext>
            </a:extLst>
          </p:cNvPr>
          <p:cNvSpPr txBox="1">
            <a:spLocks noChangeArrowheads="1"/>
          </p:cNvSpPr>
          <p:nvPr/>
        </p:nvSpPr>
        <p:spPr bwMode="auto">
          <a:xfrm>
            <a:off x="2111375" y="3443288"/>
            <a:ext cx="1384300" cy="323850"/>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Tx/>
              <a:buSzTx/>
              <a:buFontTx/>
              <a:buNone/>
            </a:pPr>
            <a:r>
              <a:rPr lang="en-US" altLang="en-US" sz="1600" b="1">
                <a:solidFill>
                  <a:schemeClr val="tx2"/>
                </a:solidFill>
                <a:latin typeface="Arial Narrow" panose="020B0604020202020204" pitchFamily="34" charset="0"/>
              </a:rPr>
              <a:t>Public Projects</a:t>
            </a:r>
          </a:p>
        </p:txBody>
      </p:sp>
      <p:sp>
        <p:nvSpPr>
          <p:cNvPr id="23564" name="Text Box 24">
            <a:extLst>
              <a:ext uri="{FF2B5EF4-FFF2-40B4-BE49-F238E27FC236}">
                <a16:creationId xmlns:a16="http://schemas.microsoft.com/office/drawing/2014/main" id="{7208C244-53D1-6146-AE51-BEBB2292E895}"/>
              </a:ext>
            </a:extLst>
          </p:cNvPr>
          <p:cNvSpPr txBox="1">
            <a:spLocks noChangeArrowheads="1"/>
          </p:cNvSpPr>
          <p:nvPr/>
        </p:nvSpPr>
        <p:spPr bwMode="auto">
          <a:xfrm>
            <a:off x="8023246" y="3438772"/>
            <a:ext cx="2917786" cy="384721"/>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Tx/>
              <a:buSzTx/>
              <a:buFontTx/>
              <a:buNone/>
            </a:pPr>
            <a:r>
              <a:rPr lang="en-US" altLang="en-US" sz="2000" b="1" dirty="0">
                <a:solidFill>
                  <a:schemeClr val="tx2"/>
                </a:solidFill>
                <a:latin typeface="Arial Narrow" panose="020B0604020202020204" pitchFamily="34" charset="0"/>
              </a:rPr>
              <a:t>Concessions/Privatizations</a:t>
            </a:r>
          </a:p>
        </p:txBody>
      </p:sp>
      <p:sp>
        <p:nvSpPr>
          <p:cNvPr id="23565" name="Text Box 25">
            <a:extLst>
              <a:ext uri="{FF2B5EF4-FFF2-40B4-BE49-F238E27FC236}">
                <a16:creationId xmlns:a16="http://schemas.microsoft.com/office/drawing/2014/main" id="{741A1F3C-8A3B-6047-A5B2-C3E4C6BAD0F4}"/>
              </a:ext>
            </a:extLst>
          </p:cNvPr>
          <p:cNvSpPr txBox="1">
            <a:spLocks noChangeArrowheads="1"/>
          </p:cNvSpPr>
          <p:nvPr/>
        </p:nvSpPr>
        <p:spPr bwMode="auto">
          <a:xfrm>
            <a:off x="2581276" y="4068764"/>
            <a:ext cx="2305040" cy="1421928"/>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
              </a:spcBef>
              <a:spcAft>
                <a:spcPct val="5000"/>
              </a:spcAft>
              <a:buClrTx/>
              <a:buSzTx/>
              <a:buFontTx/>
              <a:buNone/>
            </a:pPr>
            <a:r>
              <a:rPr lang="en-US" altLang="en-US" sz="1600" b="1" dirty="0">
                <a:solidFill>
                  <a:schemeClr val="tx2"/>
                </a:solidFill>
                <a:latin typeface="Arial Narrow" panose="020B0604020202020204" pitchFamily="34" charset="0"/>
              </a:rPr>
              <a:t>Public Pays (taxes)</a:t>
            </a:r>
            <a:endParaRPr lang="en-US" altLang="en-US" sz="1600" b="1" dirty="0">
              <a:solidFill>
                <a:srgbClr val="000000"/>
              </a:solidFill>
              <a:latin typeface="Arial Narrow" panose="020B0604020202020204" pitchFamily="34" charset="0"/>
            </a:endParaRPr>
          </a:p>
          <a:p>
            <a:pPr algn="r" eaLnBrk="1" hangingPunct="1">
              <a:spcBef>
                <a:spcPct val="5000"/>
              </a:spcBef>
              <a:spcAft>
                <a:spcPct val="5000"/>
              </a:spcAft>
              <a:buClrTx/>
              <a:buSzTx/>
              <a:buFontTx/>
              <a:buNone/>
            </a:pPr>
            <a:r>
              <a:rPr lang="en-US" altLang="en-US" sz="1600" b="1" dirty="0">
                <a:solidFill>
                  <a:schemeClr val="tx2"/>
                </a:solidFill>
                <a:latin typeface="Arial Narrow" panose="020B0604020202020204" pitchFamily="34" charset="0"/>
              </a:rPr>
              <a:t>Public Sector Financing</a:t>
            </a:r>
            <a:endParaRPr lang="en-US" altLang="en-US" sz="1600" b="1" dirty="0">
              <a:solidFill>
                <a:srgbClr val="000000"/>
              </a:solidFill>
              <a:latin typeface="Arial Narrow" panose="020B0604020202020204" pitchFamily="34" charset="0"/>
            </a:endParaRPr>
          </a:p>
          <a:p>
            <a:pPr algn="r" eaLnBrk="1" hangingPunct="1">
              <a:spcBef>
                <a:spcPct val="5000"/>
              </a:spcBef>
              <a:spcAft>
                <a:spcPct val="5000"/>
              </a:spcAft>
              <a:buClrTx/>
              <a:buSzTx/>
              <a:buFontTx/>
              <a:buNone/>
            </a:pPr>
            <a:r>
              <a:rPr lang="en-US" altLang="en-US" sz="1600" b="1" dirty="0">
                <a:solidFill>
                  <a:schemeClr val="tx2"/>
                </a:solidFill>
                <a:highlight>
                  <a:srgbClr val="00FFFF"/>
                </a:highlight>
                <a:latin typeface="Arial Narrow" panose="020B0604020202020204" pitchFamily="34" charset="0"/>
              </a:rPr>
              <a:t>Public Control</a:t>
            </a:r>
            <a:endParaRPr lang="en-US" altLang="en-US" sz="1600" b="1" dirty="0">
              <a:solidFill>
                <a:srgbClr val="000000"/>
              </a:solidFill>
              <a:highlight>
                <a:srgbClr val="00FFFF"/>
              </a:highlight>
              <a:latin typeface="Arial Narrow" panose="020B0604020202020204" pitchFamily="34" charset="0"/>
            </a:endParaRPr>
          </a:p>
          <a:p>
            <a:pPr algn="r" eaLnBrk="1" hangingPunct="1">
              <a:spcBef>
                <a:spcPct val="5000"/>
              </a:spcBef>
              <a:spcAft>
                <a:spcPct val="5000"/>
              </a:spcAft>
              <a:buClrTx/>
              <a:buSzTx/>
              <a:buFontTx/>
              <a:buNone/>
            </a:pPr>
            <a:r>
              <a:rPr lang="en-US" altLang="en-US" sz="1600" b="1" dirty="0">
                <a:solidFill>
                  <a:schemeClr val="tx2"/>
                </a:solidFill>
                <a:latin typeface="Arial Narrow" panose="020B0604020202020204" pitchFamily="34" charset="0"/>
              </a:rPr>
              <a:t>Public Funds</a:t>
            </a:r>
          </a:p>
          <a:p>
            <a:pPr algn="r" eaLnBrk="1" hangingPunct="1">
              <a:spcBef>
                <a:spcPct val="5000"/>
              </a:spcBef>
              <a:spcAft>
                <a:spcPct val="5000"/>
              </a:spcAft>
              <a:buClrTx/>
              <a:buSzTx/>
              <a:buFontTx/>
              <a:buNone/>
            </a:pPr>
            <a:r>
              <a:rPr lang="en-US" altLang="en-US" sz="1600" b="1" dirty="0">
                <a:solidFill>
                  <a:schemeClr val="tx2"/>
                </a:solidFill>
                <a:highlight>
                  <a:srgbClr val="00FFFF"/>
                </a:highlight>
                <a:latin typeface="Arial Narrow" panose="020B0604020202020204" pitchFamily="34" charset="0"/>
              </a:rPr>
              <a:t>Greater Public Risks</a:t>
            </a:r>
          </a:p>
        </p:txBody>
      </p:sp>
      <p:sp>
        <p:nvSpPr>
          <p:cNvPr id="23566" name="Text Box 26">
            <a:extLst>
              <a:ext uri="{FF2B5EF4-FFF2-40B4-BE49-F238E27FC236}">
                <a16:creationId xmlns:a16="http://schemas.microsoft.com/office/drawing/2014/main" id="{490F6289-9B19-D74A-BE17-754217818598}"/>
              </a:ext>
            </a:extLst>
          </p:cNvPr>
          <p:cNvSpPr txBox="1">
            <a:spLocks noChangeArrowheads="1"/>
          </p:cNvSpPr>
          <p:nvPr/>
        </p:nvSpPr>
        <p:spPr bwMode="auto">
          <a:xfrm>
            <a:off x="7096136" y="4127501"/>
            <a:ext cx="2651688" cy="1421928"/>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
              </a:spcBef>
              <a:spcAft>
                <a:spcPct val="5000"/>
              </a:spcAft>
              <a:buClrTx/>
              <a:buSzTx/>
              <a:buFontTx/>
              <a:buNone/>
            </a:pPr>
            <a:r>
              <a:rPr lang="en-US" altLang="en-US" sz="1600" b="1" dirty="0">
                <a:solidFill>
                  <a:schemeClr val="tx2"/>
                </a:solidFill>
                <a:latin typeface="Arial Narrow" panose="020B0604020202020204" pitchFamily="34" charset="0"/>
              </a:rPr>
              <a:t>Beneficiaries Pay (tolls/fees)</a:t>
            </a:r>
            <a:endParaRPr lang="en-US" altLang="en-US" sz="1600" b="1" dirty="0">
              <a:solidFill>
                <a:srgbClr val="000000"/>
              </a:solidFill>
              <a:latin typeface="Arial Narrow" panose="020B0604020202020204" pitchFamily="34" charset="0"/>
            </a:endParaRPr>
          </a:p>
          <a:p>
            <a:pPr eaLnBrk="1" hangingPunct="1">
              <a:spcBef>
                <a:spcPct val="5000"/>
              </a:spcBef>
              <a:spcAft>
                <a:spcPct val="5000"/>
              </a:spcAft>
              <a:buClrTx/>
              <a:buSzTx/>
              <a:buFontTx/>
              <a:buNone/>
            </a:pPr>
            <a:r>
              <a:rPr lang="en-US" altLang="en-US" sz="1600" b="1" dirty="0">
                <a:solidFill>
                  <a:schemeClr val="tx2"/>
                </a:solidFill>
                <a:latin typeface="Arial Narrow" panose="020B0604020202020204" pitchFamily="34" charset="0"/>
              </a:rPr>
              <a:t>Private Sector  Financing</a:t>
            </a:r>
            <a:endParaRPr lang="en-US" altLang="en-US" sz="1600" b="1" dirty="0">
              <a:solidFill>
                <a:srgbClr val="000000"/>
              </a:solidFill>
              <a:latin typeface="Arial Narrow" panose="020B0604020202020204" pitchFamily="34" charset="0"/>
            </a:endParaRPr>
          </a:p>
          <a:p>
            <a:pPr eaLnBrk="1" hangingPunct="1">
              <a:spcBef>
                <a:spcPct val="5000"/>
              </a:spcBef>
              <a:spcAft>
                <a:spcPct val="5000"/>
              </a:spcAft>
              <a:buClrTx/>
              <a:buSzTx/>
              <a:buFontTx/>
              <a:buNone/>
            </a:pPr>
            <a:r>
              <a:rPr lang="en-US" altLang="en-US" sz="1600" b="1" dirty="0">
                <a:solidFill>
                  <a:schemeClr val="tx2"/>
                </a:solidFill>
                <a:highlight>
                  <a:srgbClr val="00FFFF"/>
                </a:highlight>
                <a:latin typeface="Arial Narrow" panose="020B0604020202020204" pitchFamily="34" charset="0"/>
              </a:rPr>
              <a:t>Private Control</a:t>
            </a:r>
            <a:endParaRPr lang="en-US" altLang="en-US" sz="1600" b="1" dirty="0">
              <a:solidFill>
                <a:srgbClr val="000000"/>
              </a:solidFill>
              <a:highlight>
                <a:srgbClr val="00FFFF"/>
              </a:highlight>
              <a:latin typeface="Arial Narrow" panose="020B0604020202020204" pitchFamily="34" charset="0"/>
            </a:endParaRPr>
          </a:p>
          <a:p>
            <a:pPr eaLnBrk="1" hangingPunct="1">
              <a:spcBef>
                <a:spcPct val="5000"/>
              </a:spcBef>
              <a:spcAft>
                <a:spcPct val="5000"/>
              </a:spcAft>
              <a:buClrTx/>
              <a:buSzTx/>
              <a:buFontTx/>
              <a:buNone/>
            </a:pPr>
            <a:r>
              <a:rPr lang="en-US" altLang="en-US" sz="1600" b="1" dirty="0">
                <a:solidFill>
                  <a:schemeClr val="tx2"/>
                </a:solidFill>
                <a:latin typeface="Arial Narrow" panose="020B0604020202020204" pitchFamily="34" charset="0"/>
              </a:rPr>
              <a:t>Private Equity</a:t>
            </a:r>
          </a:p>
          <a:p>
            <a:pPr eaLnBrk="1" hangingPunct="1">
              <a:spcBef>
                <a:spcPct val="5000"/>
              </a:spcBef>
              <a:spcAft>
                <a:spcPct val="5000"/>
              </a:spcAft>
              <a:buClrTx/>
              <a:buSzTx/>
              <a:buFontTx/>
              <a:buNone/>
            </a:pPr>
            <a:r>
              <a:rPr lang="en-US" altLang="en-US" sz="1600" b="1" dirty="0">
                <a:solidFill>
                  <a:schemeClr val="tx2"/>
                </a:solidFill>
                <a:highlight>
                  <a:srgbClr val="00FFFF"/>
                </a:highlight>
                <a:latin typeface="Arial Narrow" panose="020B0604020202020204" pitchFamily="34" charset="0"/>
              </a:rPr>
              <a:t>Greater Private Risks</a:t>
            </a:r>
          </a:p>
        </p:txBody>
      </p:sp>
      <p:sp>
        <p:nvSpPr>
          <p:cNvPr id="23568" name="AutoShape 28">
            <a:extLst>
              <a:ext uri="{FF2B5EF4-FFF2-40B4-BE49-F238E27FC236}">
                <a16:creationId xmlns:a16="http://schemas.microsoft.com/office/drawing/2014/main" id="{300DEE9A-642A-E940-9F7F-16D976A48FC4}"/>
              </a:ext>
            </a:extLst>
          </p:cNvPr>
          <p:cNvSpPr>
            <a:spLocks noChangeArrowheads="1"/>
          </p:cNvSpPr>
          <p:nvPr/>
        </p:nvSpPr>
        <p:spPr bwMode="auto">
          <a:xfrm>
            <a:off x="5000626" y="4620107"/>
            <a:ext cx="1981200" cy="419100"/>
          </a:xfrm>
          <a:prstGeom prst="leftRightArrow">
            <a:avLst>
              <a:gd name="adj1" fmla="val 50000"/>
              <a:gd name="adj2" fmla="val 94545"/>
            </a:avLst>
          </a:prstGeom>
          <a:solidFill>
            <a:srgbClr val="4B667D"/>
          </a:solidFill>
          <a:ln>
            <a:noFill/>
          </a:ln>
          <a:effectLst>
            <a:prstShdw prst="shdw17" dist="17961" dir="2700000">
              <a:srgbClr val="2D3D4B">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1800"/>
          </a:p>
        </p:txBody>
      </p:sp>
      <p:sp>
        <p:nvSpPr>
          <p:cNvPr id="23571" name="Text Box 31">
            <a:extLst>
              <a:ext uri="{FF2B5EF4-FFF2-40B4-BE49-F238E27FC236}">
                <a16:creationId xmlns:a16="http://schemas.microsoft.com/office/drawing/2014/main" id="{CE79531B-5648-CD49-8C2E-D7360D3BA1B4}"/>
              </a:ext>
            </a:extLst>
          </p:cNvPr>
          <p:cNvSpPr txBox="1">
            <a:spLocks noChangeArrowheads="1"/>
          </p:cNvSpPr>
          <p:nvPr/>
        </p:nvSpPr>
        <p:spPr bwMode="auto">
          <a:xfrm>
            <a:off x="4725591" y="3443288"/>
            <a:ext cx="2651688" cy="355482"/>
          </a:xfrm>
          <a:prstGeom prst="rect">
            <a:avLst/>
          </a:prstGeom>
          <a:noFill/>
          <a:ln>
            <a:noFill/>
          </a:ln>
          <a:effectLst>
            <a:prstShdw prst="shdw17" dist="17961" dir="2700000">
              <a:srgbClr val="007A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Tx/>
              <a:buSzTx/>
              <a:buFontTx/>
              <a:buNone/>
            </a:pPr>
            <a:r>
              <a:rPr lang="en-US" altLang="en-US" sz="1800" b="1" dirty="0">
                <a:solidFill>
                  <a:schemeClr val="tx2"/>
                </a:solidFill>
                <a:latin typeface="Arial Narrow" panose="020B0604020202020204" pitchFamily="34" charset="0"/>
              </a:rPr>
              <a:t>Public Private Partnerships</a:t>
            </a:r>
          </a:p>
        </p:txBody>
      </p:sp>
      <p:sp>
        <p:nvSpPr>
          <p:cNvPr id="23572" name="Line 32">
            <a:extLst>
              <a:ext uri="{FF2B5EF4-FFF2-40B4-BE49-F238E27FC236}">
                <a16:creationId xmlns:a16="http://schemas.microsoft.com/office/drawing/2014/main" id="{0E01FE5D-85DB-C549-9A57-270169891EF3}"/>
              </a:ext>
            </a:extLst>
          </p:cNvPr>
          <p:cNvSpPr>
            <a:spLocks noChangeShapeType="1"/>
          </p:cNvSpPr>
          <p:nvPr/>
        </p:nvSpPr>
        <p:spPr bwMode="auto">
          <a:xfrm>
            <a:off x="7380288" y="3631132"/>
            <a:ext cx="4667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2" name="Line 33">
            <a:extLst>
              <a:ext uri="{FF2B5EF4-FFF2-40B4-BE49-F238E27FC236}">
                <a16:creationId xmlns:a16="http://schemas.microsoft.com/office/drawing/2014/main" id="{20B6F1BE-59CF-C345-83FA-3891C006E21F}"/>
              </a:ext>
            </a:extLst>
          </p:cNvPr>
          <p:cNvSpPr>
            <a:spLocks noChangeShapeType="1"/>
          </p:cNvSpPr>
          <p:nvPr/>
        </p:nvSpPr>
        <p:spPr bwMode="auto">
          <a:xfrm>
            <a:off x="3865564" y="3605213"/>
            <a:ext cx="466725" cy="0"/>
          </a:xfrm>
          <a:prstGeom prst="line">
            <a:avLst/>
          </a:prstGeom>
          <a:noFill/>
          <a:ln w="9525">
            <a:solidFill>
              <a:srgbClr val="000000"/>
            </a:solidFill>
            <a:round/>
            <a:headEnd/>
            <a:tailEnd/>
          </a:ln>
        </p:spPr>
        <p:txBody>
          <a:bodyPr wrap="none" anchor="ctr"/>
          <a:lstStyle/>
          <a:p>
            <a:pP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grpSp>
        <p:nvGrpSpPr>
          <p:cNvPr id="35" name="Group 34">
            <a:extLst>
              <a:ext uri="{FF2B5EF4-FFF2-40B4-BE49-F238E27FC236}">
                <a16:creationId xmlns:a16="http://schemas.microsoft.com/office/drawing/2014/main" id="{CA873D18-7F65-4F07-81D1-9939AF669AA1}"/>
              </a:ext>
            </a:extLst>
          </p:cNvPr>
          <p:cNvGrpSpPr/>
          <p:nvPr/>
        </p:nvGrpSpPr>
        <p:grpSpPr>
          <a:xfrm>
            <a:off x="0" y="5673379"/>
            <a:ext cx="12192000" cy="1184621"/>
            <a:chOff x="0" y="5673379"/>
            <a:chExt cx="12192000" cy="1184621"/>
          </a:xfrm>
        </p:grpSpPr>
        <p:sp>
          <p:nvSpPr>
            <p:cNvPr id="36" name="Rectangle 35">
              <a:extLst>
                <a:ext uri="{FF2B5EF4-FFF2-40B4-BE49-F238E27FC236}">
                  <a16:creationId xmlns:a16="http://schemas.microsoft.com/office/drawing/2014/main" id="{DE794B68-4AD6-42D7-81CA-86209C008B2F}"/>
                </a:ext>
              </a:extLst>
            </p:cNvPr>
            <p:cNvSpPr/>
            <p:nvPr/>
          </p:nvSpPr>
          <p:spPr>
            <a:xfrm>
              <a:off x="0" y="6469750"/>
              <a:ext cx="12192000" cy="388250"/>
            </a:xfrm>
            <a:prstGeom prst="rect">
              <a:avLst/>
            </a:prstGeom>
            <a:solidFill>
              <a:schemeClr val="accent5">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579EF122-8E36-4A67-9629-60DA6C87B61C}"/>
                </a:ext>
              </a:extLst>
            </p:cNvPr>
            <p:cNvSpPr txBox="1"/>
            <p:nvPr/>
          </p:nvSpPr>
          <p:spPr>
            <a:xfrm>
              <a:off x="1329979" y="6469750"/>
              <a:ext cx="10823339" cy="307777"/>
            </a:xfrm>
            <a:prstGeom prst="rect">
              <a:avLst/>
            </a:prstGeom>
            <a:noFill/>
          </p:spPr>
          <p:txBody>
            <a:bodyPr wrap="square" rtlCol="0">
              <a:spAutoFit/>
            </a:bodyPr>
            <a:lstStyle/>
            <a:p>
              <a:r>
                <a:rPr lang="it-IT" sz="1400" b="1" kern="400" spc="250" dirty="0">
                  <a:solidFill>
                    <a:schemeClr val="bg1"/>
                  </a:solidFill>
                  <a:ea typeface="Arial Unicode MS" panose="020B0604020202020204" pitchFamily="34" charset="-128"/>
                  <a:cs typeface="Arial Unicode MS" panose="020B0604020202020204" pitchFamily="34" charset="-128"/>
                </a:rPr>
                <a:t>IMPROVING THE LEGAL ENVIRONMENT FOR BUSINESS WORLDWIDE</a:t>
              </a:r>
              <a:r>
                <a:rPr lang="en-US" sz="1400" b="1" kern="400" spc="250" dirty="0">
                  <a:solidFill>
                    <a:schemeClr val="bg1"/>
                  </a:solidFill>
                  <a:ea typeface="Arial Unicode MS" panose="020B0604020202020204" pitchFamily="34" charset="-128"/>
                  <a:cs typeface="Arial Unicode MS" panose="020B0604020202020204" pitchFamily="34" charset="-128"/>
                </a:rPr>
                <a:t>               </a:t>
              </a:r>
              <a:r>
                <a:rPr lang="en-US" sz="1400" b="1" dirty="0">
                  <a:solidFill>
                    <a:schemeClr val="bg1"/>
                  </a:solidFill>
                </a:rPr>
                <a:t>U.S. Department of Commerce | CLDP</a:t>
              </a:r>
            </a:p>
          </p:txBody>
        </p:sp>
        <p:pic>
          <p:nvPicPr>
            <p:cNvPr id="38" name="Picture 37">
              <a:extLst>
                <a:ext uri="{FF2B5EF4-FFF2-40B4-BE49-F238E27FC236}">
                  <a16:creationId xmlns:a16="http://schemas.microsoft.com/office/drawing/2014/main" id="{9A0AB136-214A-43FF-9B13-1A6792BF7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7" y="5673379"/>
              <a:ext cx="1134925" cy="1134925"/>
            </a:xfrm>
            <a:prstGeom prst="rect">
              <a:avLst/>
            </a:prstGeom>
          </p:spPr>
        </p:pic>
      </p:grpSp>
      <p:sp>
        <p:nvSpPr>
          <p:cNvPr id="42" name="Rectangle 41">
            <a:extLst>
              <a:ext uri="{FF2B5EF4-FFF2-40B4-BE49-F238E27FC236}">
                <a16:creationId xmlns:a16="http://schemas.microsoft.com/office/drawing/2014/main" id="{F6F88004-194E-4E13-8C20-059C28F5BD23}"/>
              </a:ext>
            </a:extLst>
          </p:cNvPr>
          <p:cNvSpPr/>
          <p:nvPr/>
        </p:nvSpPr>
        <p:spPr>
          <a:xfrm>
            <a:off x="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Technical</a:t>
            </a:r>
          </a:p>
        </p:txBody>
      </p:sp>
      <p:sp>
        <p:nvSpPr>
          <p:cNvPr id="43" name="Rectangle 42">
            <a:extLst>
              <a:ext uri="{FF2B5EF4-FFF2-40B4-BE49-F238E27FC236}">
                <a16:creationId xmlns:a16="http://schemas.microsoft.com/office/drawing/2014/main" id="{4DC01616-9498-48B8-AD32-6B7607A00209}"/>
              </a:ext>
            </a:extLst>
          </p:cNvPr>
          <p:cNvSpPr/>
          <p:nvPr/>
        </p:nvSpPr>
        <p:spPr>
          <a:xfrm>
            <a:off x="21336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Funding</a:t>
            </a:r>
          </a:p>
        </p:txBody>
      </p:sp>
      <p:sp>
        <p:nvSpPr>
          <p:cNvPr id="44" name="Rectangle 43">
            <a:extLst>
              <a:ext uri="{FF2B5EF4-FFF2-40B4-BE49-F238E27FC236}">
                <a16:creationId xmlns:a16="http://schemas.microsoft.com/office/drawing/2014/main" id="{4FA330DD-6D55-47A9-AD58-4BDAC168D97E}"/>
              </a:ext>
            </a:extLst>
          </p:cNvPr>
          <p:cNvSpPr/>
          <p:nvPr/>
        </p:nvSpPr>
        <p:spPr>
          <a:xfrm>
            <a:off x="42672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Policy &amp; Legal</a:t>
            </a:r>
          </a:p>
        </p:txBody>
      </p:sp>
      <p:sp>
        <p:nvSpPr>
          <p:cNvPr id="45" name="Rectangle 44">
            <a:extLst>
              <a:ext uri="{FF2B5EF4-FFF2-40B4-BE49-F238E27FC236}">
                <a16:creationId xmlns:a16="http://schemas.microsoft.com/office/drawing/2014/main" id="{F21AA1D6-6CAC-4316-9FE5-E2129722D785}"/>
              </a:ext>
            </a:extLst>
          </p:cNvPr>
          <p:cNvSpPr/>
          <p:nvPr/>
        </p:nvSpPr>
        <p:spPr>
          <a:xfrm>
            <a:off x="6400801" y="0"/>
            <a:ext cx="2133600" cy="3882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E&amp;S</a:t>
            </a:r>
          </a:p>
        </p:txBody>
      </p:sp>
      <p:sp>
        <p:nvSpPr>
          <p:cNvPr id="46" name="Rectangle 45">
            <a:extLst>
              <a:ext uri="{FF2B5EF4-FFF2-40B4-BE49-F238E27FC236}">
                <a16:creationId xmlns:a16="http://schemas.microsoft.com/office/drawing/2014/main" id="{72C3056A-3C91-45B7-B151-C0364637E167}"/>
              </a:ext>
            </a:extLst>
          </p:cNvPr>
          <p:cNvSpPr/>
          <p:nvPr/>
        </p:nvSpPr>
        <p:spPr>
          <a:xfrm>
            <a:off x="8534401" y="0"/>
            <a:ext cx="2133600" cy="3882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Commercial</a:t>
            </a:r>
          </a:p>
        </p:txBody>
      </p:sp>
      <p:sp>
        <p:nvSpPr>
          <p:cNvPr id="4" name="TextBox 3">
            <a:extLst>
              <a:ext uri="{FF2B5EF4-FFF2-40B4-BE49-F238E27FC236}">
                <a16:creationId xmlns:a16="http://schemas.microsoft.com/office/drawing/2014/main" id="{9E06942C-FF98-A542-A327-DBA2F4376E0F}"/>
              </a:ext>
            </a:extLst>
          </p:cNvPr>
          <p:cNvSpPr txBox="1"/>
          <p:nvPr/>
        </p:nvSpPr>
        <p:spPr>
          <a:xfrm>
            <a:off x="5244868" y="3995725"/>
            <a:ext cx="1492717" cy="646331"/>
          </a:xfrm>
          <a:prstGeom prst="rect">
            <a:avLst/>
          </a:prstGeom>
          <a:noFill/>
        </p:spPr>
        <p:txBody>
          <a:bodyPr wrap="none" rtlCol="0">
            <a:spAutoFit/>
          </a:bodyPr>
          <a:lstStyle/>
          <a:p>
            <a:pPr algn="ctr"/>
            <a:r>
              <a:rPr lang="en-US" b="1" dirty="0">
                <a:solidFill>
                  <a:srgbClr val="C00000"/>
                </a:solidFill>
                <a:highlight>
                  <a:srgbClr val="00FFFF"/>
                </a:highlight>
              </a:rPr>
              <a:t>Degree of</a:t>
            </a:r>
          </a:p>
          <a:p>
            <a:pPr algn="ctr"/>
            <a:r>
              <a:rPr lang="en-US" b="1" dirty="0">
                <a:solidFill>
                  <a:srgbClr val="C00000"/>
                </a:solidFill>
                <a:highlight>
                  <a:srgbClr val="00FFFF"/>
                </a:highlight>
              </a:rPr>
              <a:t> importance</a:t>
            </a:r>
          </a:p>
        </p:txBody>
      </p:sp>
    </p:spTree>
    <p:extLst>
      <p:ext uri="{BB962C8B-B14F-4D97-AF65-F5344CB8AC3E}">
        <p14:creationId xmlns:p14="http://schemas.microsoft.com/office/powerpoint/2010/main" val="2363059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9B22-C138-4987-AC59-18FE51A47404}"/>
              </a:ext>
            </a:extLst>
          </p:cNvPr>
          <p:cNvSpPr>
            <a:spLocks noGrp="1"/>
          </p:cNvSpPr>
          <p:nvPr>
            <p:ph type="title"/>
          </p:nvPr>
        </p:nvSpPr>
        <p:spPr>
          <a:xfrm>
            <a:off x="838200" y="2354317"/>
            <a:ext cx="10515600" cy="1881352"/>
          </a:xfrm>
        </p:spPr>
        <p:txBody>
          <a:bodyPr>
            <a:normAutofit/>
          </a:bodyPr>
          <a:lstStyle/>
          <a:p>
            <a:r>
              <a:rPr lang="en-US" b="1" dirty="0">
                <a:solidFill>
                  <a:schemeClr val="accent1"/>
                </a:solidFill>
              </a:rPr>
              <a:t>Procurement and Contracting</a:t>
            </a:r>
            <a:br>
              <a:rPr lang="en-US" sz="3600" dirty="0">
                <a:solidFill>
                  <a:schemeClr val="accent1"/>
                </a:solidFill>
              </a:rPr>
            </a:br>
            <a:endParaRPr lang="en-US" sz="3600" dirty="0">
              <a:solidFill>
                <a:schemeClr val="accent1"/>
              </a:solidFill>
            </a:endParaRPr>
          </a:p>
        </p:txBody>
      </p:sp>
      <p:sp>
        <p:nvSpPr>
          <p:cNvPr id="3" name="Content Placeholder 2">
            <a:extLst>
              <a:ext uri="{FF2B5EF4-FFF2-40B4-BE49-F238E27FC236}">
                <a16:creationId xmlns:a16="http://schemas.microsoft.com/office/drawing/2014/main" id="{25D9F513-656E-4EA5-80D6-F138B5BB7931}"/>
              </a:ext>
            </a:extLst>
          </p:cNvPr>
          <p:cNvSpPr>
            <a:spLocks noGrp="1"/>
          </p:cNvSpPr>
          <p:nvPr>
            <p:ph idx="1"/>
          </p:nvPr>
        </p:nvSpPr>
        <p:spPr>
          <a:xfrm>
            <a:off x="838200" y="4477405"/>
            <a:ext cx="10515600" cy="399394"/>
          </a:xfrm>
        </p:spPr>
        <p:txBody>
          <a:bodyPr>
            <a:normAutofit fontScale="92500" lnSpcReduction="20000"/>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3841332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4B2CB-2E11-8444-8076-91B6E156A333}"/>
              </a:ext>
            </a:extLst>
          </p:cNvPr>
          <p:cNvSpPr>
            <a:spLocks noGrp="1"/>
          </p:cNvSpPr>
          <p:nvPr>
            <p:ph type="title"/>
          </p:nvPr>
        </p:nvSpPr>
        <p:spPr/>
        <p:txBody>
          <a:bodyPr>
            <a:normAutofit/>
          </a:bodyPr>
          <a:lstStyle/>
          <a:p>
            <a:r>
              <a:rPr lang="en-US" b="1" dirty="0">
                <a:solidFill>
                  <a:srgbClr val="0092DA"/>
                </a:solidFill>
              </a:rPr>
              <a:t>Procurement-- Competitive Tender Objectives and Requirements</a:t>
            </a:r>
          </a:p>
        </p:txBody>
      </p:sp>
      <p:sp>
        <p:nvSpPr>
          <p:cNvPr id="3" name="Content Placeholder 2">
            <a:extLst>
              <a:ext uri="{FF2B5EF4-FFF2-40B4-BE49-F238E27FC236}">
                <a16:creationId xmlns:a16="http://schemas.microsoft.com/office/drawing/2014/main" id="{05039E84-C1F8-2C41-BDE9-ED4325B57449}"/>
              </a:ext>
            </a:extLst>
          </p:cNvPr>
          <p:cNvSpPr>
            <a:spLocks noGrp="1"/>
          </p:cNvSpPr>
          <p:nvPr>
            <p:ph idx="1"/>
          </p:nvPr>
        </p:nvSpPr>
        <p:spPr>
          <a:xfrm>
            <a:off x="838200" y="1802674"/>
            <a:ext cx="10515600" cy="4374289"/>
          </a:xfrm>
        </p:spPr>
        <p:txBody>
          <a:bodyPr>
            <a:normAutofit fontScale="92500"/>
          </a:bodyPr>
          <a:lstStyle/>
          <a:p>
            <a:pPr lvl="1"/>
            <a:r>
              <a:rPr lang="en-US" sz="2000" b="1" dirty="0">
                <a:solidFill>
                  <a:schemeClr val="tx2">
                    <a:lumMod val="50000"/>
                    <a:lumOff val="50000"/>
                  </a:schemeClr>
                </a:solidFill>
              </a:rPr>
              <a:t>The Objective</a:t>
            </a:r>
            <a:r>
              <a:rPr lang="en-US" sz="2000" dirty="0">
                <a:solidFill>
                  <a:schemeClr val="tx2">
                    <a:lumMod val="50000"/>
                    <a:lumOff val="50000"/>
                  </a:schemeClr>
                </a:solidFill>
              </a:rPr>
              <a:t> </a:t>
            </a:r>
            <a:r>
              <a:rPr lang="en-US" sz="2000" dirty="0"/>
              <a:t>– Attraction and Competitive Selection of Government’s Private Partner</a:t>
            </a:r>
            <a:endParaRPr lang="en-US" sz="2000" i="1" dirty="0"/>
          </a:p>
          <a:p>
            <a:pPr lvl="1"/>
            <a:endParaRPr lang="en-US" sz="2000" dirty="0"/>
          </a:p>
          <a:p>
            <a:pPr lvl="1"/>
            <a:r>
              <a:rPr lang="en-US" sz="2000" b="1" dirty="0">
                <a:solidFill>
                  <a:schemeClr val="tx2">
                    <a:lumMod val="50000"/>
                    <a:lumOff val="50000"/>
                  </a:schemeClr>
                </a:solidFill>
              </a:rPr>
              <a:t>Local Law and DFI Requirements</a:t>
            </a:r>
            <a:r>
              <a:rPr lang="en-US" sz="2000" dirty="0"/>
              <a:t>: transparency, fairness, competition and value</a:t>
            </a:r>
          </a:p>
          <a:p>
            <a:pPr lvl="1"/>
            <a:endParaRPr lang="en-US" sz="2000" dirty="0"/>
          </a:p>
          <a:p>
            <a:pPr lvl="1"/>
            <a:r>
              <a:rPr lang="en-US" sz="2000" b="1" dirty="0">
                <a:solidFill>
                  <a:schemeClr val="tx2">
                    <a:lumMod val="50000"/>
                    <a:lumOff val="50000"/>
                  </a:schemeClr>
                </a:solidFill>
              </a:rPr>
              <a:t>Parameters/Scope of Project</a:t>
            </a:r>
            <a:r>
              <a:rPr lang="en-US" sz="2000" dirty="0"/>
              <a:t>– what duties and risks are being shifted to the private partner and what will remain a duty and risk of the Government </a:t>
            </a:r>
            <a:r>
              <a:rPr lang="en-US" sz="2000" dirty="0">
                <a:solidFill>
                  <a:srgbClr val="0092DA"/>
                </a:solidFill>
              </a:rPr>
              <a:t>around climate issues</a:t>
            </a:r>
          </a:p>
          <a:p>
            <a:pPr lvl="1"/>
            <a:endParaRPr lang="en-US" sz="2000" dirty="0"/>
          </a:p>
          <a:p>
            <a:pPr lvl="1"/>
            <a:r>
              <a:rPr lang="en-US" sz="2000" b="1" dirty="0">
                <a:solidFill>
                  <a:schemeClr val="tx2">
                    <a:lumMod val="50000"/>
                    <a:lumOff val="50000"/>
                  </a:schemeClr>
                </a:solidFill>
              </a:rPr>
              <a:t>Standard Risk Allocation and Reasonable Risk-Adjusted Returns and Clarity as to Climate Events </a:t>
            </a:r>
            <a:r>
              <a:rPr lang="en-US" sz="2000" dirty="0"/>
              <a:t>= essential</a:t>
            </a:r>
          </a:p>
          <a:p>
            <a:pPr lvl="1"/>
            <a:endParaRPr lang="en-US" sz="2000" dirty="0"/>
          </a:p>
          <a:p>
            <a:pPr lvl="2"/>
            <a:r>
              <a:rPr lang="en-US" sz="1600" dirty="0"/>
              <a:t>Concession Agreement and other Project Documents will be appended to the Tender Documents</a:t>
            </a:r>
          </a:p>
          <a:p>
            <a:pPr lvl="2"/>
            <a:r>
              <a:rPr lang="en-US" sz="1600" dirty="0"/>
              <a:t>Source of funding to pay private parties once the project is complete and operational must be clear from the outset</a:t>
            </a:r>
          </a:p>
          <a:p>
            <a:pPr marL="914400" lvl="2" indent="0">
              <a:buNone/>
            </a:pPr>
            <a:br>
              <a:rPr lang="en-US" sz="1600" dirty="0"/>
            </a:br>
            <a:endParaRPr lang="en-US" sz="1600" dirty="0"/>
          </a:p>
          <a:p>
            <a:pPr marL="457200" lvl="1" indent="0">
              <a:buNone/>
            </a:pPr>
            <a:endParaRPr lang="en-US" dirty="0"/>
          </a:p>
        </p:txBody>
      </p:sp>
    </p:spTree>
    <p:extLst>
      <p:ext uri="{BB962C8B-B14F-4D97-AF65-F5344CB8AC3E}">
        <p14:creationId xmlns:p14="http://schemas.microsoft.com/office/powerpoint/2010/main" val="74593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59830843-9964-487E-93CB-5C886C5D30DB}"/>
              </a:ext>
            </a:extLst>
          </p:cNvPr>
          <p:cNvPicPr>
            <a:picLocks noChangeAspect="1"/>
          </p:cNvPicPr>
          <p:nvPr/>
        </p:nvPicPr>
        <p:blipFill rotWithShape="1">
          <a:blip r:embed="rId3"/>
          <a:srcRect l="5784" r="5784" b="20538"/>
          <a:stretch/>
        </p:blipFill>
        <p:spPr>
          <a:xfrm>
            <a:off x="0" y="0"/>
            <a:ext cx="12192000" cy="4194762"/>
          </a:xfrm>
          <a:prstGeom prst="rect">
            <a:avLst/>
          </a:prstGeom>
        </p:spPr>
      </p:pic>
      <p:sp>
        <p:nvSpPr>
          <p:cNvPr id="4" name="Rectangle 3">
            <a:extLst>
              <a:ext uri="{FF2B5EF4-FFF2-40B4-BE49-F238E27FC236}">
                <a16:creationId xmlns:a16="http://schemas.microsoft.com/office/drawing/2014/main" id="{D915F16B-9EE8-41CC-AA92-E2A4EFF64399}"/>
              </a:ext>
            </a:extLst>
          </p:cNvPr>
          <p:cNvSpPr>
            <a:spLocks noChangeArrowheads="1"/>
          </p:cNvSpPr>
          <p:nvPr/>
        </p:nvSpPr>
        <p:spPr bwMode="auto">
          <a:xfrm>
            <a:off x="0" y="1301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3260AE94-98E8-4920-A67F-457F783C10E0}"/>
              </a:ext>
            </a:extLst>
          </p:cNvPr>
          <p:cNvSpPr txBox="1"/>
          <p:nvPr/>
        </p:nvSpPr>
        <p:spPr>
          <a:xfrm>
            <a:off x="3683000" y="1185333"/>
            <a:ext cx="45719" cy="369332"/>
          </a:xfrm>
          <a:prstGeom prst="rect">
            <a:avLst/>
          </a:prstGeom>
          <a:noFill/>
        </p:spPr>
        <p:txBody>
          <a:bodyPr wrap="square" rtlCol="0">
            <a:spAutoFit/>
          </a:bodyPr>
          <a:lstStyle/>
          <a:p>
            <a:endParaRPr lang="en-US" dirty="0"/>
          </a:p>
        </p:txBody>
      </p:sp>
      <p:sp>
        <p:nvSpPr>
          <p:cNvPr id="2" name="Rectangle 1">
            <a:extLst>
              <a:ext uri="{FF2B5EF4-FFF2-40B4-BE49-F238E27FC236}">
                <a16:creationId xmlns:a16="http://schemas.microsoft.com/office/drawing/2014/main" id="{A7F8DED1-E450-459B-B25B-608C878F578F}"/>
              </a:ext>
            </a:extLst>
          </p:cNvPr>
          <p:cNvSpPr/>
          <p:nvPr/>
        </p:nvSpPr>
        <p:spPr>
          <a:xfrm>
            <a:off x="0" y="-2"/>
            <a:ext cx="12192000" cy="4194762"/>
          </a:xfrm>
          <a:prstGeom prst="rect">
            <a:avLst/>
          </a:prstGeom>
          <a:solidFill>
            <a:srgbClr val="20386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9E5F546-DEEB-4548-A4D4-1A8C406DC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806" y="3506745"/>
            <a:ext cx="1484388" cy="1484388"/>
          </a:xfrm>
          <a:prstGeom prst="rect">
            <a:avLst/>
          </a:prstGeom>
        </p:spPr>
      </p:pic>
      <p:sp>
        <p:nvSpPr>
          <p:cNvPr id="9" name="TextBox 8">
            <a:extLst>
              <a:ext uri="{FF2B5EF4-FFF2-40B4-BE49-F238E27FC236}">
                <a16:creationId xmlns:a16="http://schemas.microsoft.com/office/drawing/2014/main" id="{8AFA3430-5086-43F7-9648-F6E85B53CEBB}"/>
              </a:ext>
            </a:extLst>
          </p:cNvPr>
          <p:cNvSpPr txBox="1"/>
          <p:nvPr/>
        </p:nvSpPr>
        <p:spPr>
          <a:xfrm>
            <a:off x="1088021" y="1495416"/>
            <a:ext cx="9155573" cy="3170099"/>
          </a:xfrm>
          <a:prstGeom prst="rect">
            <a:avLst/>
          </a:prstGeom>
          <a:noFill/>
        </p:spPr>
        <p:txBody>
          <a:bodyPr wrap="square" rtlCol="0">
            <a:spAutoFit/>
          </a:bodyPr>
          <a:lstStyle/>
          <a:p>
            <a:pPr algn="ctr"/>
            <a:r>
              <a:rPr lang="en-US" sz="4000" b="1" dirty="0">
                <a:solidFill>
                  <a:schemeClr val="bg1"/>
                </a:solidFill>
              </a:rPr>
              <a:t>PPP and Climate Risks </a:t>
            </a:r>
          </a:p>
          <a:p>
            <a:pPr algn="ctr"/>
            <a:r>
              <a:rPr lang="en-US" sz="4000" b="1" dirty="0">
                <a:solidFill>
                  <a:schemeClr val="bg1"/>
                </a:solidFill>
              </a:rPr>
              <a:t>Part 3 - Management of Climate Risks Using PPPs</a:t>
            </a:r>
            <a:r>
              <a:rPr lang="en-US" sz="4000" dirty="0">
                <a:solidFill>
                  <a:schemeClr val="bg1"/>
                </a:solidFill>
              </a:rPr>
              <a:t> </a:t>
            </a:r>
            <a:endParaRPr lang="en-US" sz="4000" b="1" dirty="0">
              <a:solidFill>
                <a:schemeClr val="bg1"/>
              </a:solidFill>
            </a:endParaRPr>
          </a:p>
          <a:p>
            <a:pPr algn="ctr"/>
            <a:endParaRPr lang="en-US" sz="4000" b="1" dirty="0">
              <a:solidFill>
                <a:schemeClr val="bg1"/>
              </a:solidFill>
            </a:endParaRPr>
          </a:p>
          <a:p>
            <a:pPr algn="ctr"/>
            <a:endParaRPr lang="en-US" sz="4000" b="1" dirty="0">
              <a:solidFill>
                <a:schemeClr val="bg1"/>
              </a:solidFill>
            </a:endParaRPr>
          </a:p>
        </p:txBody>
      </p:sp>
    </p:spTree>
    <p:extLst>
      <p:ext uri="{BB962C8B-B14F-4D97-AF65-F5344CB8AC3E}">
        <p14:creationId xmlns:p14="http://schemas.microsoft.com/office/powerpoint/2010/main" val="3463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CC49-2219-EE4C-A268-861167DD2273}"/>
              </a:ext>
            </a:extLst>
          </p:cNvPr>
          <p:cNvSpPr>
            <a:spLocks noGrp="1"/>
          </p:cNvSpPr>
          <p:nvPr>
            <p:ph type="title"/>
          </p:nvPr>
        </p:nvSpPr>
        <p:spPr/>
        <p:txBody>
          <a:bodyPr>
            <a:normAutofit/>
          </a:bodyPr>
          <a:lstStyle/>
          <a:p>
            <a:r>
              <a:rPr lang="en-US" b="1" dirty="0">
                <a:solidFill>
                  <a:srgbClr val="0092DA"/>
                </a:solidFill>
              </a:rPr>
              <a:t>Procurement – Getting Ready– </a:t>
            </a:r>
            <a:br>
              <a:rPr lang="en-US" b="1" dirty="0">
                <a:solidFill>
                  <a:srgbClr val="0092DA"/>
                </a:solidFill>
              </a:rPr>
            </a:br>
            <a:r>
              <a:rPr lang="en-US" b="1" dirty="0">
                <a:solidFill>
                  <a:srgbClr val="0092DA"/>
                </a:solidFill>
              </a:rPr>
              <a:t>Pre-Procurement Phase</a:t>
            </a:r>
          </a:p>
        </p:txBody>
      </p:sp>
      <p:sp>
        <p:nvSpPr>
          <p:cNvPr id="3" name="Content Placeholder 2">
            <a:extLst>
              <a:ext uri="{FF2B5EF4-FFF2-40B4-BE49-F238E27FC236}">
                <a16:creationId xmlns:a16="http://schemas.microsoft.com/office/drawing/2014/main" id="{95A3974A-4397-F24F-8968-159B325F3AA9}"/>
              </a:ext>
            </a:extLst>
          </p:cNvPr>
          <p:cNvSpPr>
            <a:spLocks noGrp="1"/>
          </p:cNvSpPr>
          <p:nvPr>
            <p:ph idx="1"/>
          </p:nvPr>
        </p:nvSpPr>
        <p:spPr>
          <a:xfrm>
            <a:off x="838200" y="1802674"/>
            <a:ext cx="10515600" cy="4374288"/>
          </a:xfrm>
        </p:spPr>
        <p:txBody>
          <a:bodyPr>
            <a:normAutofit fontScale="55000" lnSpcReduction="20000"/>
          </a:bodyPr>
          <a:lstStyle/>
          <a:p>
            <a:r>
              <a:rPr lang="en-US" sz="2900" b="1" dirty="0">
                <a:solidFill>
                  <a:schemeClr val="accent1"/>
                </a:solidFill>
              </a:rPr>
              <a:t>Advisors</a:t>
            </a:r>
            <a:r>
              <a:rPr lang="en-US" sz="2900" dirty="0"/>
              <a:t>—international advisers with specific track record of successes</a:t>
            </a:r>
            <a:br>
              <a:rPr lang="en-US" sz="2900" dirty="0"/>
            </a:br>
            <a:endParaRPr lang="en-US" sz="2900" dirty="0"/>
          </a:p>
          <a:p>
            <a:r>
              <a:rPr lang="en-US" sz="2900" b="1" dirty="0">
                <a:solidFill>
                  <a:schemeClr val="accent1"/>
                </a:solidFill>
              </a:rPr>
              <a:t>Legal and regulatory environment </a:t>
            </a:r>
            <a:r>
              <a:rPr lang="en-US" sz="2900" dirty="0"/>
              <a:t>and consensus building</a:t>
            </a:r>
            <a:br>
              <a:rPr lang="en-US" sz="2900" b="1" dirty="0">
                <a:solidFill>
                  <a:schemeClr val="accent1"/>
                </a:solidFill>
              </a:rPr>
            </a:br>
            <a:endParaRPr lang="en-US" sz="2900" b="1" dirty="0">
              <a:solidFill>
                <a:schemeClr val="accent1"/>
              </a:solidFill>
            </a:endParaRPr>
          </a:p>
          <a:p>
            <a:r>
              <a:rPr lang="en-US" sz="2900" b="1" dirty="0">
                <a:solidFill>
                  <a:schemeClr val="accent1"/>
                </a:solidFill>
              </a:rPr>
              <a:t>Anticipate and mobilize/leverage resources</a:t>
            </a:r>
            <a:r>
              <a:rPr lang="en-US" sz="2900" b="1" dirty="0"/>
              <a:t> </a:t>
            </a:r>
            <a:r>
              <a:rPr lang="en-US" sz="2900" dirty="0"/>
              <a:t>for different project phases including sources of funding to pay and reward private partner and resources for managing the implementation of project as well as partnership</a:t>
            </a:r>
            <a:br>
              <a:rPr lang="en-US" sz="2900" dirty="0"/>
            </a:br>
            <a:endParaRPr lang="en-US" sz="2900" dirty="0"/>
          </a:p>
          <a:p>
            <a:r>
              <a:rPr lang="en-US" sz="2900" b="1" dirty="0">
                <a:solidFill>
                  <a:schemeClr val="accent1"/>
                </a:solidFill>
              </a:rPr>
              <a:t>Value planning, design development, risk mitigation and realistic KPIs</a:t>
            </a:r>
            <a:br>
              <a:rPr lang="en-US" sz="2900" dirty="0"/>
            </a:br>
            <a:endParaRPr lang="en-US" sz="2900" dirty="0"/>
          </a:p>
          <a:p>
            <a:r>
              <a:rPr lang="en-US" sz="2900" b="1" dirty="0">
                <a:solidFill>
                  <a:schemeClr val="accent1"/>
                </a:solidFill>
              </a:rPr>
              <a:t>Active management and consultations with potential strategic partners </a:t>
            </a:r>
            <a:r>
              <a:rPr lang="en-US" sz="2900" dirty="0"/>
              <a:t>around risk allocation and commercial proposition –</a:t>
            </a:r>
            <a:r>
              <a:rPr lang="en-US" sz="2900" dirty="0">
                <a:solidFill>
                  <a:srgbClr val="0092DA"/>
                </a:solidFill>
              </a:rPr>
              <a:t>especially for climate and resilience projects given the unique risks involved</a:t>
            </a:r>
            <a:br>
              <a:rPr lang="en-US" sz="2900" dirty="0"/>
            </a:br>
            <a:endParaRPr lang="en-US" sz="2900" dirty="0"/>
          </a:p>
          <a:p>
            <a:r>
              <a:rPr lang="en-US" sz="2900" b="1" dirty="0">
                <a:solidFill>
                  <a:schemeClr val="accent1"/>
                </a:solidFill>
              </a:rPr>
              <a:t>Form of PPP agreement</a:t>
            </a:r>
            <a:r>
              <a:rPr lang="en-US" sz="2900" dirty="0"/>
              <a:t> to be decided (DBFOM </a:t>
            </a:r>
            <a:r>
              <a:rPr lang="en-US" sz="2900" dirty="0" err="1"/>
              <a:t>etc</a:t>
            </a:r>
            <a:r>
              <a:rPr lang="en-US" sz="2900" dirty="0"/>
              <a:t>)—and attached to the tender documents</a:t>
            </a:r>
            <a:br>
              <a:rPr lang="en-US" sz="2900" dirty="0"/>
            </a:br>
            <a:endParaRPr lang="en-US" sz="2900" dirty="0"/>
          </a:p>
          <a:p>
            <a:r>
              <a:rPr lang="en-US" sz="2900" b="1" dirty="0">
                <a:solidFill>
                  <a:schemeClr val="accent1"/>
                </a:solidFill>
              </a:rPr>
              <a:t>Scope of the PPP</a:t>
            </a:r>
            <a:r>
              <a:rPr lang="en-US" sz="2900" dirty="0"/>
              <a:t> to be decided, </a:t>
            </a:r>
            <a:r>
              <a:rPr lang="en-US" sz="2900" dirty="0">
                <a:solidFill>
                  <a:srgbClr val="0092DA"/>
                </a:solidFill>
              </a:rPr>
              <a:t>including climate and resilience features and residual risks and their relation to pricing</a:t>
            </a:r>
            <a:br>
              <a:rPr lang="en-US" sz="2900" dirty="0"/>
            </a:br>
            <a:endParaRPr lang="en-US" sz="2900" dirty="0"/>
          </a:p>
          <a:p>
            <a:r>
              <a:rPr lang="en-US" sz="2900" b="1" dirty="0">
                <a:solidFill>
                  <a:schemeClr val="accent1"/>
                </a:solidFill>
              </a:rPr>
              <a:t>Type of procurement process to be decided—</a:t>
            </a:r>
            <a:r>
              <a:rPr lang="en-US" sz="2900" dirty="0"/>
              <a:t>one-stage, two-stage, iterative, consultative or competitive dialogue</a:t>
            </a:r>
          </a:p>
          <a:p>
            <a:pPr lvl="2"/>
            <a:endParaRPr lang="en-US" sz="2500" dirty="0"/>
          </a:p>
          <a:p>
            <a:pPr marL="0" indent="0">
              <a:buNone/>
            </a:pPr>
            <a:endParaRPr lang="en-US" dirty="0"/>
          </a:p>
        </p:txBody>
      </p:sp>
    </p:spTree>
    <p:extLst>
      <p:ext uri="{BB962C8B-B14F-4D97-AF65-F5344CB8AC3E}">
        <p14:creationId xmlns:p14="http://schemas.microsoft.com/office/powerpoint/2010/main" val="1647539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E07F5-DF9F-8545-9C3A-EEB42B7C7547}"/>
              </a:ext>
            </a:extLst>
          </p:cNvPr>
          <p:cNvSpPr>
            <a:spLocks noGrp="1"/>
          </p:cNvSpPr>
          <p:nvPr>
            <p:ph type="title"/>
          </p:nvPr>
        </p:nvSpPr>
        <p:spPr/>
        <p:txBody>
          <a:bodyPr>
            <a:normAutofit/>
          </a:bodyPr>
          <a:lstStyle/>
          <a:p>
            <a:r>
              <a:rPr lang="en-US" b="1" dirty="0">
                <a:solidFill>
                  <a:srgbClr val="0092DA"/>
                </a:solidFill>
              </a:rPr>
              <a:t>PPP Contractual Framework</a:t>
            </a:r>
          </a:p>
        </p:txBody>
      </p:sp>
      <p:sp>
        <p:nvSpPr>
          <p:cNvPr id="3" name="Content Placeholder 2">
            <a:extLst>
              <a:ext uri="{FF2B5EF4-FFF2-40B4-BE49-F238E27FC236}">
                <a16:creationId xmlns:a16="http://schemas.microsoft.com/office/drawing/2014/main" id="{CFFA7820-A373-6B48-9C9B-562281102616}"/>
              </a:ext>
            </a:extLst>
          </p:cNvPr>
          <p:cNvSpPr>
            <a:spLocks noGrp="1"/>
          </p:cNvSpPr>
          <p:nvPr>
            <p:ph idx="1"/>
          </p:nvPr>
        </p:nvSpPr>
        <p:spPr/>
        <p:txBody>
          <a:bodyPr>
            <a:normAutofit/>
          </a:bodyPr>
          <a:lstStyle/>
          <a:p>
            <a:r>
              <a:rPr lang="en-US" dirty="0"/>
              <a:t>The parties</a:t>
            </a:r>
          </a:p>
          <a:p>
            <a:r>
              <a:rPr lang="en-US" dirty="0"/>
              <a:t>The contracts</a:t>
            </a:r>
          </a:p>
          <a:p>
            <a:r>
              <a:rPr lang="en-US" dirty="0"/>
              <a:t>Why the contracts matter</a:t>
            </a:r>
          </a:p>
          <a:p>
            <a:r>
              <a:rPr lang="en-US" dirty="0"/>
              <a:t>Risk allocation under the contracts including Force Majeure Events and Climate Events</a:t>
            </a:r>
          </a:p>
          <a:p>
            <a:r>
              <a:rPr lang="en-US" dirty="0"/>
              <a:t>Rights and remedies (compensation) of the parties</a:t>
            </a:r>
          </a:p>
          <a:p>
            <a:pPr lvl="1">
              <a:defRPr/>
            </a:pPr>
            <a:endParaRPr lang="en-US" dirty="0"/>
          </a:p>
          <a:p>
            <a:endParaRPr lang="en-US" dirty="0"/>
          </a:p>
          <a:p>
            <a:endParaRPr lang="en-US" dirty="0"/>
          </a:p>
        </p:txBody>
      </p:sp>
    </p:spTree>
    <p:extLst>
      <p:ext uri="{BB962C8B-B14F-4D97-AF65-F5344CB8AC3E}">
        <p14:creationId xmlns:p14="http://schemas.microsoft.com/office/powerpoint/2010/main" val="129416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457200"/>
            <a:ext cx="9608820" cy="563562"/>
          </a:xfrm>
        </p:spPr>
        <p:txBody>
          <a:bodyPr>
            <a:noAutofit/>
          </a:bodyPr>
          <a:lstStyle/>
          <a:p>
            <a:r>
              <a:rPr lang="en-US" b="1" dirty="0">
                <a:solidFill>
                  <a:srgbClr val="0092DA"/>
                </a:solidFill>
              </a:rPr>
              <a:t>The Parties to the PPP Contracts</a:t>
            </a:r>
          </a:p>
        </p:txBody>
      </p:sp>
      <p:sp>
        <p:nvSpPr>
          <p:cNvPr id="118787" name="Rectangle 3"/>
          <p:cNvSpPr>
            <a:spLocks noGrp="1" noChangeArrowheads="1"/>
          </p:cNvSpPr>
          <p:nvPr>
            <p:ph type="body" idx="1"/>
          </p:nvPr>
        </p:nvSpPr>
        <p:spPr>
          <a:xfrm>
            <a:off x="1423686" y="1293224"/>
            <a:ext cx="9423527" cy="4760336"/>
          </a:xfrm>
        </p:spPr>
        <p:txBody>
          <a:bodyPr>
            <a:normAutofit fontScale="77500" lnSpcReduction="20000"/>
          </a:bodyPr>
          <a:lstStyle/>
          <a:p>
            <a:r>
              <a:rPr lang="en-GB" b="1" dirty="0">
                <a:solidFill>
                  <a:schemeClr val="accent1"/>
                </a:solidFill>
              </a:rPr>
              <a:t>The Public Sector (i.e. Government)--”Owner”:</a:t>
            </a:r>
            <a:br>
              <a:rPr lang="en-GB" dirty="0"/>
            </a:br>
            <a:r>
              <a:rPr lang="en-GB" b="1" dirty="0"/>
              <a:t> </a:t>
            </a:r>
          </a:p>
          <a:p>
            <a:pPr lvl="1"/>
            <a:r>
              <a:rPr lang="en-GB" dirty="0"/>
              <a:t>identifies needed public service</a:t>
            </a:r>
          </a:p>
          <a:p>
            <a:pPr lvl="1"/>
            <a:r>
              <a:rPr lang="en-GB" dirty="0"/>
              <a:t>defines service </a:t>
            </a:r>
            <a:r>
              <a:rPr lang="en-GB" b="1" dirty="0">
                <a:solidFill>
                  <a:schemeClr val="accent1"/>
                </a:solidFill>
              </a:rPr>
              <a:t>outputs/outcomes including around climate and resilience targets</a:t>
            </a:r>
          </a:p>
          <a:p>
            <a:pPr lvl="1"/>
            <a:r>
              <a:rPr lang="en-GB" dirty="0"/>
              <a:t>agrees long-term concession for the service</a:t>
            </a:r>
          </a:p>
          <a:p>
            <a:pPr lvl="1"/>
            <a:r>
              <a:rPr lang="en-GB" dirty="0"/>
              <a:t>payment made against performance measures</a:t>
            </a:r>
          </a:p>
          <a:p>
            <a:pPr lvl="1"/>
            <a:r>
              <a:rPr lang="en-GB" dirty="0"/>
              <a:t>imposes regulatory regime</a:t>
            </a:r>
          </a:p>
          <a:p>
            <a:endParaRPr lang="en-GB" sz="2000" dirty="0"/>
          </a:p>
          <a:p>
            <a:r>
              <a:rPr lang="en-GB" b="1" dirty="0">
                <a:solidFill>
                  <a:schemeClr val="accent1"/>
                </a:solidFill>
              </a:rPr>
              <a:t>The Private Sector– “Builder/Operator”:</a:t>
            </a:r>
            <a:br>
              <a:rPr lang="en-GB" dirty="0"/>
            </a:br>
            <a:endParaRPr lang="en-GB" dirty="0"/>
          </a:p>
          <a:p>
            <a:pPr lvl="1"/>
            <a:r>
              <a:rPr lang="en-GB" dirty="0"/>
              <a:t>provides service;</a:t>
            </a:r>
          </a:p>
          <a:p>
            <a:pPr lvl="1"/>
            <a:r>
              <a:rPr lang="en-GB" b="1" dirty="0">
                <a:solidFill>
                  <a:schemeClr val="accent1"/>
                </a:solidFill>
              </a:rPr>
              <a:t>designs,</a:t>
            </a:r>
            <a:r>
              <a:rPr lang="en-GB" b="1" dirty="0"/>
              <a:t> </a:t>
            </a:r>
            <a:r>
              <a:rPr lang="en-GB" dirty="0"/>
              <a:t>builds, finances, operates and maintains the service and the assets</a:t>
            </a:r>
          </a:p>
          <a:p>
            <a:pPr lvl="1"/>
            <a:r>
              <a:rPr lang="en-GB" dirty="0"/>
              <a:t>must meet key performance indicators </a:t>
            </a:r>
            <a:r>
              <a:rPr lang="en-GB" dirty="0">
                <a:solidFill>
                  <a:srgbClr val="0092DA"/>
                </a:solidFill>
              </a:rPr>
              <a:t>including climate and resilience objectives or risks lower revenues</a:t>
            </a:r>
          </a:p>
          <a:p>
            <a:pPr lvl="1"/>
            <a:r>
              <a:rPr lang="en-GB" dirty="0"/>
              <a:t>operates within regulated environment including “public interest” requirements</a:t>
            </a:r>
          </a:p>
          <a:p>
            <a:pPr>
              <a:buClrTx/>
              <a:buFontTx/>
              <a:buChar char="–"/>
            </a:pPr>
            <a:endParaRPr lang="en-US" sz="2000" dirty="0"/>
          </a:p>
        </p:txBody>
      </p:sp>
    </p:spTree>
    <p:extLst>
      <p:ext uri="{BB962C8B-B14F-4D97-AF65-F5344CB8AC3E}">
        <p14:creationId xmlns:p14="http://schemas.microsoft.com/office/powerpoint/2010/main" val="2005451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a:extLst>
              <a:ext uri="{FF2B5EF4-FFF2-40B4-BE49-F238E27FC236}">
                <a16:creationId xmlns:a16="http://schemas.microsoft.com/office/drawing/2014/main" id="{22207C0F-6A51-C34E-9E31-D480EFA420DE}"/>
              </a:ext>
            </a:extLst>
          </p:cNvPr>
          <p:cNvSpPr>
            <a:spLocks noGrp="1" noChangeArrowheads="1"/>
          </p:cNvSpPr>
          <p:nvPr>
            <p:ph type="title"/>
          </p:nvPr>
        </p:nvSpPr>
        <p:spPr>
          <a:xfrm>
            <a:off x="762000" y="317123"/>
            <a:ext cx="10642599" cy="1006475"/>
          </a:xfrm>
        </p:spPr>
        <p:txBody>
          <a:bodyPr>
            <a:noAutofit/>
          </a:bodyPr>
          <a:lstStyle/>
          <a:p>
            <a:pPr algn="ctr">
              <a:defRPr/>
            </a:pPr>
            <a:r>
              <a:rPr lang="en-AU" altLang="en-US" sz="4000" b="1" dirty="0">
                <a:solidFill>
                  <a:schemeClr val="accent1"/>
                </a:solidFill>
                <a:cs typeface="Arial" charset="0"/>
              </a:rPr>
              <a:t>PPP Contractual Framework</a:t>
            </a:r>
            <a:endParaRPr lang="en-US" sz="4000" b="1" i="1" dirty="0">
              <a:solidFill>
                <a:schemeClr val="accent1"/>
              </a:solidFill>
              <a:latin typeface="AECOM Sans" panose="020B0504020202020204" pitchFamily="34" charset="0"/>
              <a:ea typeface="AECOM Sans" panose="020B0504020202020204" pitchFamily="34" charset="0"/>
              <a:cs typeface="AECOM Sans" panose="020B0504020202020204" pitchFamily="34" charset="0"/>
            </a:endParaRPr>
          </a:p>
        </p:txBody>
      </p:sp>
      <p:cxnSp>
        <p:nvCxnSpPr>
          <p:cNvPr id="97282" name="AutoShape 4">
            <a:extLst>
              <a:ext uri="{FF2B5EF4-FFF2-40B4-BE49-F238E27FC236}">
                <a16:creationId xmlns:a16="http://schemas.microsoft.com/office/drawing/2014/main" id="{B0614A81-57B0-9842-BD75-BA0E8BC37083}"/>
              </a:ext>
            </a:extLst>
          </p:cNvPr>
          <p:cNvCxnSpPr>
            <a:cxnSpLocks noChangeShapeType="1"/>
            <a:stCxn id="97284" idx="2"/>
            <a:endCxn id="97285" idx="0"/>
          </p:cNvCxnSpPr>
          <p:nvPr/>
        </p:nvCxnSpPr>
        <p:spPr bwMode="auto">
          <a:xfrm>
            <a:off x="6111875" y="2718952"/>
            <a:ext cx="0" cy="490973"/>
          </a:xfrm>
          <a:prstGeom prst="straightConnector1">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0485" name="Rectangle 6">
            <a:extLst>
              <a:ext uri="{FF2B5EF4-FFF2-40B4-BE49-F238E27FC236}">
                <a16:creationId xmlns:a16="http://schemas.microsoft.com/office/drawing/2014/main" id="{44C5A5AD-2AA3-3D4F-94B7-9AE485B67EEE}"/>
              </a:ext>
            </a:extLst>
          </p:cNvPr>
          <p:cNvSpPr>
            <a:spLocks noChangeArrowheads="1"/>
          </p:cNvSpPr>
          <p:nvPr/>
        </p:nvSpPr>
        <p:spPr bwMode="blackWhite">
          <a:xfrm>
            <a:off x="1684537" y="3332225"/>
            <a:ext cx="2164159" cy="702822"/>
          </a:xfrm>
          <a:prstGeom prst="rect">
            <a:avLst/>
          </a:prstGeom>
          <a:solidFill>
            <a:schemeClr val="accent5">
              <a:lumMod val="60000"/>
              <a:lumOff val="40000"/>
            </a:schemeClr>
          </a:solidFill>
          <a:ln w="9525">
            <a:solidFill>
              <a:schemeClr val="tx1"/>
            </a:solidFill>
            <a:miter lim="800000"/>
            <a:headEnd/>
            <a:tailEnd/>
          </a:ln>
        </p:spPr>
        <p:txBody>
          <a:bodyPr anchor="ctr"/>
          <a:lstStyle/>
          <a:p>
            <a:pPr algn="ctr">
              <a:defRPr/>
            </a:pPr>
            <a:r>
              <a:rPr lang="en-US" sz="2400" b="1" dirty="0">
                <a:solidFill>
                  <a:srgbClr val="000000"/>
                </a:solidFill>
                <a:latin typeface="AECOM Sans" panose="020B0504020202020204" pitchFamily="34" charset="0"/>
                <a:ea typeface="AECOM Sans" panose="020B0504020202020204" pitchFamily="34" charset="0"/>
                <a:cs typeface="AECOM Sans" panose="020B0504020202020204" pitchFamily="34" charset="0"/>
              </a:rPr>
              <a:t>Lenders</a:t>
            </a:r>
          </a:p>
        </p:txBody>
      </p:sp>
      <p:sp>
        <p:nvSpPr>
          <p:cNvPr id="97284" name="Rectangle 7">
            <a:extLst>
              <a:ext uri="{FF2B5EF4-FFF2-40B4-BE49-F238E27FC236}">
                <a16:creationId xmlns:a16="http://schemas.microsoft.com/office/drawing/2014/main" id="{F405BE36-577C-E848-978F-648E3DDA0FC9}"/>
              </a:ext>
            </a:extLst>
          </p:cNvPr>
          <p:cNvSpPr>
            <a:spLocks noChangeArrowheads="1"/>
          </p:cNvSpPr>
          <p:nvPr/>
        </p:nvSpPr>
        <p:spPr bwMode="blackWhite">
          <a:xfrm>
            <a:off x="5083175" y="1352552"/>
            <a:ext cx="2057400" cy="1366400"/>
          </a:xfrm>
          <a:prstGeom prst="rect">
            <a:avLst/>
          </a:prstGeom>
          <a:solidFill>
            <a:srgbClr val="FFCC66"/>
          </a:solidFill>
          <a:ln w="9525">
            <a:solidFill>
              <a:srgbClr val="000000"/>
            </a:solidFill>
            <a:miter lim="800000"/>
            <a:headEnd/>
            <a:tailEnd/>
          </a:ln>
        </p:spPr>
        <p:txBody>
          <a:bodyPr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ja-JP" sz="2800" b="1" dirty="0">
                <a:solidFill>
                  <a:srgbClr val="000000"/>
                </a:solidFill>
                <a:latin typeface="AECOM Sans" pitchFamily="34" charset="0"/>
              </a:rPr>
              <a:t>Owner</a:t>
            </a:r>
            <a:endParaRPr lang="en-US" altLang="en-US" sz="2800" b="1" dirty="0">
              <a:solidFill>
                <a:srgbClr val="000000"/>
              </a:solidFill>
              <a:latin typeface="AECOM Sans" pitchFamily="34" charset="0"/>
            </a:endParaRPr>
          </a:p>
        </p:txBody>
      </p:sp>
      <p:sp>
        <p:nvSpPr>
          <p:cNvPr id="97285" name="Rectangle 9">
            <a:extLst>
              <a:ext uri="{FF2B5EF4-FFF2-40B4-BE49-F238E27FC236}">
                <a16:creationId xmlns:a16="http://schemas.microsoft.com/office/drawing/2014/main" id="{E52DFB23-D683-1D43-A34E-1521D490E6B2}"/>
              </a:ext>
            </a:extLst>
          </p:cNvPr>
          <p:cNvSpPr>
            <a:spLocks noChangeArrowheads="1"/>
          </p:cNvSpPr>
          <p:nvPr/>
        </p:nvSpPr>
        <p:spPr bwMode="blackWhite">
          <a:xfrm>
            <a:off x="5006975" y="3209925"/>
            <a:ext cx="2209800" cy="854075"/>
          </a:xfrm>
          <a:prstGeom prst="rect">
            <a:avLst/>
          </a:prstGeom>
          <a:solidFill>
            <a:srgbClr val="FFCC66"/>
          </a:solidFill>
          <a:ln w="9525">
            <a:solidFill>
              <a:srgbClr val="000000"/>
            </a:solidFill>
            <a:miter lim="800000"/>
            <a:headEnd/>
            <a:tailEnd/>
          </a:ln>
        </p:spPr>
        <p:txBody>
          <a:bodyPr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ja-JP" sz="2000" b="1" dirty="0">
                <a:solidFill>
                  <a:srgbClr val="000000"/>
                </a:solidFill>
                <a:latin typeface="AECOM Sans" pitchFamily="34" charset="0"/>
              </a:rPr>
              <a:t>PPP Contractor</a:t>
            </a:r>
            <a:endParaRPr lang="en-US" altLang="en-US" sz="2000" b="1" dirty="0">
              <a:solidFill>
                <a:srgbClr val="000000"/>
              </a:solidFill>
              <a:latin typeface="AECOM Sans" pitchFamily="34" charset="0"/>
            </a:endParaRPr>
          </a:p>
        </p:txBody>
      </p:sp>
      <p:sp>
        <p:nvSpPr>
          <p:cNvPr id="97286" name="Rectangle 10">
            <a:extLst>
              <a:ext uri="{FF2B5EF4-FFF2-40B4-BE49-F238E27FC236}">
                <a16:creationId xmlns:a16="http://schemas.microsoft.com/office/drawing/2014/main" id="{EC204DB3-9559-3D4F-B5FE-3FB4FD0D0F7A}"/>
              </a:ext>
            </a:extLst>
          </p:cNvPr>
          <p:cNvSpPr>
            <a:spLocks noChangeArrowheads="1"/>
          </p:cNvSpPr>
          <p:nvPr/>
        </p:nvSpPr>
        <p:spPr bwMode="blackWhite">
          <a:xfrm>
            <a:off x="5159375" y="4445000"/>
            <a:ext cx="1905000" cy="850900"/>
          </a:xfrm>
          <a:prstGeom prst="rect">
            <a:avLst/>
          </a:prstGeom>
          <a:solidFill>
            <a:srgbClr val="FFCC66"/>
          </a:solidFill>
          <a:ln w="9525">
            <a:solidFill>
              <a:srgbClr val="000000"/>
            </a:solidFill>
            <a:miter lim="800000"/>
            <a:headEnd/>
            <a:tailEnd/>
          </a:ln>
        </p:spPr>
        <p:txBody>
          <a:bodyPr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600" b="1">
                <a:solidFill>
                  <a:srgbClr val="000000"/>
                </a:solidFill>
                <a:latin typeface="AECOM Sans" pitchFamily="34" charset="0"/>
              </a:rPr>
              <a:t>Design-Builder</a:t>
            </a:r>
          </a:p>
        </p:txBody>
      </p:sp>
      <p:sp>
        <p:nvSpPr>
          <p:cNvPr id="97287" name="Rectangle 11">
            <a:extLst>
              <a:ext uri="{FF2B5EF4-FFF2-40B4-BE49-F238E27FC236}">
                <a16:creationId xmlns:a16="http://schemas.microsoft.com/office/drawing/2014/main" id="{0F71461F-DF88-A244-A283-CB09A37E29B9}"/>
              </a:ext>
            </a:extLst>
          </p:cNvPr>
          <p:cNvSpPr>
            <a:spLocks noChangeArrowheads="1"/>
          </p:cNvSpPr>
          <p:nvPr/>
        </p:nvSpPr>
        <p:spPr bwMode="blackWhite">
          <a:xfrm>
            <a:off x="2797175" y="4445000"/>
            <a:ext cx="1905000" cy="831850"/>
          </a:xfrm>
          <a:prstGeom prst="rect">
            <a:avLst/>
          </a:prstGeom>
          <a:solidFill>
            <a:srgbClr val="FFCC66"/>
          </a:solidFill>
          <a:ln w="9525">
            <a:solidFill>
              <a:srgbClr val="000000"/>
            </a:solidFill>
            <a:miter lim="800000"/>
            <a:headEnd/>
            <a:tailEnd/>
          </a:ln>
        </p:spPr>
        <p:txBody>
          <a:bodyPr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600" b="1" dirty="0">
                <a:solidFill>
                  <a:srgbClr val="000000"/>
                </a:solidFill>
                <a:latin typeface="AECOM Sans" pitchFamily="34" charset="0"/>
              </a:rPr>
              <a:t>Development </a:t>
            </a:r>
          </a:p>
          <a:p>
            <a:pPr algn="ctr">
              <a:spcBef>
                <a:spcPct val="0"/>
              </a:spcBef>
              <a:buClrTx/>
              <a:buSzTx/>
              <a:buFontTx/>
              <a:buNone/>
            </a:pPr>
            <a:r>
              <a:rPr lang="en-US" altLang="en-US" sz="1600" b="1" dirty="0">
                <a:solidFill>
                  <a:srgbClr val="000000"/>
                </a:solidFill>
                <a:latin typeface="AECOM Sans" pitchFamily="34" charset="0"/>
              </a:rPr>
              <a:t>Services</a:t>
            </a:r>
          </a:p>
        </p:txBody>
      </p:sp>
      <p:sp>
        <p:nvSpPr>
          <p:cNvPr id="97288" name="Rectangle 12">
            <a:extLst>
              <a:ext uri="{FF2B5EF4-FFF2-40B4-BE49-F238E27FC236}">
                <a16:creationId xmlns:a16="http://schemas.microsoft.com/office/drawing/2014/main" id="{28D30E32-2A3E-7847-925C-33A69CC9A354}"/>
              </a:ext>
            </a:extLst>
          </p:cNvPr>
          <p:cNvSpPr>
            <a:spLocks noChangeArrowheads="1"/>
          </p:cNvSpPr>
          <p:nvPr/>
        </p:nvSpPr>
        <p:spPr bwMode="blackWhite">
          <a:xfrm>
            <a:off x="7521575" y="4445000"/>
            <a:ext cx="1905000" cy="831850"/>
          </a:xfrm>
          <a:prstGeom prst="rect">
            <a:avLst/>
          </a:prstGeom>
          <a:solidFill>
            <a:srgbClr val="FFCC66"/>
          </a:solidFill>
          <a:ln w="9525">
            <a:solidFill>
              <a:srgbClr val="000000"/>
            </a:solidFill>
            <a:miter lim="800000"/>
            <a:headEnd/>
            <a:tailEnd/>
          </a:ln>
        </p:spPr>
        <p:txBody>
          <a:bodyPr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400" b="1" dirty="0">
                <a:solidFill>
                  <a:srgbClr val="000000"/>
                </a:solidFill>
                <a:latin typeface="AECOM Sans" pitchFamily="34" charset="0"/>
              </a:rPr>
              <a:t>Operator</a:t>
            </a:r>
            <a:endParaRPr lang="en-US" altLang="en-US" sz="1400" dirty="0">
              <a:solidFill>
                <a:srgbClr val="000000"/>
              </a:solidFill>
              <a:latin typeface="AECOM Sans" pitchFamily="34" charset="0"/>
            </a:endParaRPr>
          </a:p>
        </p:txBody>
      </p:sp>
      <p:cxnSp>
        <p:nvCxnSpPr>
          <p:cNvPr id="97289" name="AutoShape 13">
            <a:extLst>
              <a:ext uri="{FF2B5EF4-FFF2-40B4-BE49-F238E27FC236}">
                <a16:creationId xmlns:a16="http://schemas.microsoft.com/office/drawing/2014/main" id="{9A73CAE6-A327-D54C-9A21-C957F6CD0A14}"/>
              </a:ext>
            </a:extLst>
          </p:cNvPr>
          <p:cNvCxnSpPr>
            <a:cxnSpLocks noChangeShapeType="1"/>
            <a:stCxn id="97287" idx="0"/>
            <a:endCxn id="97285" idx="2"/>
          </p:cNvCxnSpPr>
          <p:nvPr/>
        </p:nvCxnSpPr>
        <p:spPr bwMode="auto">
          <a:xfrm rot="5400000" flipH="1" flipV="1">
            <a:off x="4740275" y="3073400"/>
            <a:ext cx="381000" cy="2362200"/>
          </a:xfrm>
          <a:prstGeom prst="bentConnector3">
            <a:avLst>
              <a:gd name="adj1" fmla="val 50000"/>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cxnSp>
        <p:nvCxnSpPr>
          <p:cNvPr id="97290" name="AutoShape 14">
            <a:extLst>
              <a:ext uri="{FF2B5EF4-FFF2-40B4-BE49-F238E27FC236}">
                <a16:creationId xmlns:a16="http://schemas.microsoft.com/office/drawing/2014/main" id="{B253A96B-2EE3-A140-9B32-7C82F0D4D26A}"/>
              </a:ext>
            </a:extLst>
          </p:cNvPr>
          <p:cNvCxnSpPr>
            <a:cxnSpLocks noChangeShapeType="1"/>
            <a:stCxn id="97288" idx="0"/>
            <a:endCxn id="97285" idx="2"/>
          </p:cNvCxnSpPr>
          <p:nvPr/>
        </p:nvCxnSpPr>
        <p:spPr bwMode="auto">
          <a:xfrm rot="16200000" flipV="1">
            <a:off x="7102475" y="3073400"/>
            <a:ext cx="381000" cy="2362200"/>
          </a:xfrm>
          <a:prstGeom prst="bentConnector3">
            <a:avLst>
              <a:gd name="adj1" fmla="val 50000"/>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cxnSp>
        <p:nvCxnSpPr>
          <p:cNvPr id="97291" name="AutoShape 15">
            <a:extLst>
              <a:ext uri="{FF2B5EF4-FFF2-40B4-BE49-F238E27FC236}">
                <a16:creationId xmlns:a16="http://schemas.microsoft.com/office/drawing/2014/main" id="{A2D88EFA-BFD4-6148-BDD5-1FD966A9F162}"/>
              </a:ext>
            </a:extLst>
          </p:cNvPr>
          <p:cNvCxnSpPr>
            <a:cxnSpLocks noChangeShapeType="1"/>
            <a:stCxn id="97286" idx="0"/>
            <a:endCxn id="97285" idx="2"/>
          </p:cNvCxnSpPr>
          <p:nvPr/>
        </p:nvCxnSpPr>
        <p:spPr bwMode="auto">
          <a:xfrm flipV="1">
            <a:off x="6111875" y="4064000"/>
            <a:ext cx="0" cy="3810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7292" name="AutoShape 16">
            <a:extLst>
              <a:ext uri="{FF2B5EF4-FFF2-40B4-BE49-F238E27FC236}">
                <a16:creationId xmlns:a16="http://schemas.microsoft.com/office/drawing/2014/main" id="{17389E72-4536-0645-9278-7E4F8120298A}"/>
              </a:ext>
            </a:extLst>
          </p:cNvPr>
          <p:cNvCxnSpPr>
            <a:cxnSpLocks noChangeShapeType="1"/>
          </p:cNvCxnSpPr>
          <p:nvPr/>
        </p:nvCxnSpPr>
        <p:spPr bwMode="auto">
          <a:xfrm>
            <a:off x="3848696" y="3616325"/>
            <a:ext cx="1143000" cy="0"/>
          </a:xfrm>
          <a:prstGeom prst="straightConnector1">
            <a:avLst/>
          </a:prstGeom>
          <a:noFill/>
          <a:ln w="19050">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97296" name="AutoShape 27">
            <a:extLst>
              <a:ext uri="{FF2B5EF4-FFF2-40B4-BE49-F238E27FC236}">
                <a16:creationId xmlns:a16="http://schemas.microsoft.com/office/drawing/2014/main" id="{028C2622-9F23-8A43-896F-5417E7FF9FAD}"/>
              </a:ext>
            </a:extLst>
          </p:cNvPr>
          <p:cNvCxnSpPr>
            <a:cxnSpLocks noChangeShapeType="1"/>
            <a:stCxn id="97284" idx="3"/>
            <a:endCxn id="97301" idx="1"/>
          </p:cNvCxnSpPr>
          <p:nvPr/>
        </p:nvCxnSpPr>
        <p:spPr bwMode="auto">
          <a:xfrm>
            <a:off x="7140575" y="2035752"/>
            <a:ext cx="1143000" cy="3139"/>
          </a:xfrm>
          <a:prstGeom prst="straightConnector1">
            <a:avLst/>
          </a:prstGeom>
          <a:ln>
            <a:headEnd type="stealth" w="med" len="med"/>
            <a:tailEn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cxnSp>
      <p:sp>
        <p:nvSpPr>
          <p:cNvPr id="5" name="Rectangle 4">
            <a:extLst>
              <a:ext uri="{FF2B5EF4-FFF2-40B4-BE49-F238E27FC236}">
                <a16:creationId xmlns:a16="http://schemas.microsoft.com/office/drawing/2014/main" id="{E2BCF25E-4EC5-294D-B05F-A6A52E50DC36}"/>
              </a:ext>
            </a:extLst>
          </p:cNvPr>
          <p:cNvSpPr/>
          <p:nvPr/>
        </p:nvSpPr>
        <p:spPr>
          <a:xfrm>
            <a:off x="4710113" y="5486400"/>
            <a:ext cx="2803525" cy="584200"/>
          </a:xfrm>
          <a:prstGeom prst="rect">
            <a:avLst/>
          </a:prstGeom>
          <a:solidFill>
            <a:schemeClr val="tx2">
              <a:lumMod val="40000"/>
              <a:lumOff val="60000"/>
            </a:schemeClr>
          </a:solidFill>
          <a:ln>
            <a:solidFill>
              <a:schemeClr val="tx1"/>
            </a:solidFill>
          </a:ln>
        </p:spPr>
        <p:txBody>
          <a:bodyPr wrap="none">
            <a:spAutoFit/>
          </a:bodyPr>
          <a:lstStyle/>
          <a:p>
            <a:pPr algn="ctr">
              <a:defRPr/>
            </a:pPr>
            <a:endParaRPr lang="en-US" altLang="en-US" sz="800" b="1" dirty="0">
              <a:solidFill>
                <a:srgbClr val="000000"/>
              </a:solidFill>
              <a:latin typeface="AECOM Sans" pitchFamily="34" charset="0"/>
            </a:endParaRPr>
          </a:p>
          <a:p>
            <a:pPr algn="ctr">
              <a:defRPr/>
            </a:pPr>
            <a:r>
              <a:rPr lang="en-US" altLang="en-US" sz="1600" b="1" dirty="0">
                <a:solidFill>
                  <a:srgbClr val="000000"/>
                </a:solidFill>
                <a:latin typeface="AECOM Sans" pitchFamily="34" charset="0"/>
              </a:rPr>
              <a:t>DESIGNER/ SUBCONTRACTORS</a:t>
            </a:r>
          </a:p>
          <a:p>
            <a:pPr algn="ctr">
              <a:defRPr/>
            </a:pPr>
            <a:endParaRPr lang="en-US" altLang="en-US" sz="800" b="1" dirty="0">
              <a:solidFill>
                <a:srgbClr val="000000"/>
              </a:solidFill>
              <a:latin typeface="AECOM Sans" pitchFamily="34" charset="0"/>
            </a:endParaRPr>
          </a:p>
        </p:txBody>
      </p:sp>
      <p:cxnSp>
        <p:nvCxnSpPr>
          <p:cNvPr id="7" name="Straight Connector 6">
            <a:extLst>
              <a:ext uri="{FF2B5EF4-FFF2-40B4-BE49-F238E27FC236}">
                <a16:creationId xmlns:a16="http://schemas.microsoft.com/office/drawing/2014/main" id="{F46A02EE-4673-DF4F-B25F-44F3CF4E0695}"/>
              </a:ext>
            </a:extLst>
          </p:cNvPr>
          <p:cNvCxnSpPr/>
          <p:nvPr/>
        </p:nvCxnSpPr>
        <p:spPr>
          <a:xfrm>
            <a:off x="7696200" y="64770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300" name="AutoShape 15">
            <a:extLst>
              <a:ext uri="{FF2B5EF4-FFF2-40B4-BE49-F238E27FC236}">
                <a16:creationId xmlns:a16="http://schemas.microsoft.com/office/drawing/2014/main" id="{E5777971-6505-5240-B77C-54293DCCD32D}"/>
              </a:ext>
            </a:extLst>
          </p:cNvPr>
          <p:cNvCxnSpPr>
            <a:cxnSpLocks noChangeShapeType="1"/>
            <a:stCxn id="5" idx="0"/>
            <a:endCxn id="97286" idx="2"/>
          </p:cNvCxnSpPr>
          <p:nvPr/>
        </p:nvCxnSpPr>
        <p:spPr bwMode="auto">
          <a:xfrm flipH="1" flipV="1">
            <a:off x="6111875" y="5295900"/>
            <a:ext cx="0" cy="1905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97301" name="Rectangle 16">
            <a:extLst>
              <a:ext uri="{FF2B5EF4-FFF2-40B4-BE49-F238E27FC236}">
                <a16:creationId xmlns:a16="http://schemas.microsoft.com/office/drawing/2014/main" id="{24C552FC-C8D4-0841-9C3D-D75E97A73353}"/>
              </a:ext>
            </a:extLst>
          </p:cNvPr>
          <p:cNvSpPr>
            <a:spLocks noChangeArrowheads="1"/>
          </p:cNvSpPr>
          <p:nvPr/>
        </p:nvSpPr>
        <p:spPr bwMode="auto">
          <a:xfrm>
            <a:off x="8283575" y="1454115"/>
            <a:ext cx="2829719" cy="1169551"/>
          </a:xfrm>
          <a:prstGeom prst="rect">
            <a:avLst/>
          </a:prstGeom>
          <a:solidFill>
            <a:srgbClr val="92D050"/>
          </a:solidFill>
          <a:ln w="9525">
            <a:solidFill>
              <a:schemeClr val="tx1"/>
            </a:solidFill>
            <a:miter lim="800000"/>
            <a:headEnd/>
            <a:tailEnd/>
          </a:ln>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800" b="1" dirty="0">
              <a:solidFill>
                <a:srgbClr val="000000"/>
              </a:solidFill>
              <a:latin typeface="AECOM Sans" pitchFamily="34" charset="0"/>
            </a:endParaRPr>
          </a:p>
          <a:p>
            <a:pPr algn="ctr">
              <a:spcBef>
                <a:spcPct val="0"/>
              </a:spcBef>
              <a:buClrTx/>
              <a:buSzTx/>
              <a:buFontTx/>
              <a:buNone/>
            </a:pPr>
            <a:r>
              <a:rPr lang="en-US" altLang="en-US" sz="1800" b="1" dirty="0">
                <a:solidFill>
                  <a:srgbClr val="000000"/>
                </a:solidFill>
                <a:latin typeface="AECOM Sans" pitchFamily="34" charset="0"/>
              </a:rPr>
              <a:t>Technical Advisors</a:t>
            </a:r>
          </a:p>
          <a:p>
            <a:pPr algn="ctr">
              <a:spcBef>
                <a:spcPct val="0"/>
              </a:spcBef>
              <a:buClrTx/>
              <a:buSzTx/>
              <a:buFontTx/>
              <a:buNone/>
            </a:pPr>
            <a:r>
              <a:rPr lang="en-US" altLang="en-US" sz="1800" b="1" dirty="0">
                <a:solidFill>
                  <a:srgbClr val="000000"/>
                </a:solidFill>
                <a:latin typeface="AECOM Sans" pitchFamily="34" charset="0"/>
              </a:rPr>
              <a:t>Legal advisor</a:t>
            </a:r>
          </a:p>
          <a:p>
            <a:pPr algn="ctr">
              <a:spcBef>
                <a:spcPct val="0"/>
              </a:spcBef>
              <a:buClrTx/>
              <a:buSzTx/>
              <a:buFontTx/>
              <a:buNone/>
            </a:pPr>
            <a:r>
              <a:rPr lang="en-US" altLang="en-US" sz="1800" b="1" dirty="0">
                <a:solidFill>
                  <a:srgbClr val="000000"/>
                </a:solidFill>
                <a:latin typeface="AECOM Sans" pitchFamily="34" charset="0"/>
              </a:rPr>
              <a:t>Financial Advisors</a:t>
            </a:r>
          </a:p>
          <a:p>
            <a:pPr>
              <a:spcBef>
                <a:spcPct val="0"/>
              </a:spcBef>
              <a:buClrTx/>
              <a:buSzTx/>
              <a:buFontTx/>
              <a:buNone/>
            </a:pPr>
            <a:endParaRPr lang="en-US" altLang="en-US" sz="800" dirty="0"/>
          </a:p>
        </p:txBody>
      </p:sp>
      <p:sp>
        <p:nvSpPr>
          <p:cNvPr id="2" name="TextBox 1">
            <a:extLst>
              <a:ext uri="{FF2B5EF4-FFF2-40B4-BE49-F238E27FC236}">
                <a16:creationId xmlns:a16="http://schemas.microsoft.com/office/drawing/2014/main" id="{1BF63EE6-6AB7-3C47-920B-7676D3E6BBC9}"/>
              </a:ext>
            </a:extLst>
          </p:cNvPr>
          <p:cNvSpPr txBox="1"/>
          <p:nvPr/>
        </p:nvSpPr>
        <p:spPr>
          <a:xfrm>
            <a:off x="8820150" y="310515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FA9ABD5-1E7F-0A4C-88A6-CD611547EDCA}"/>
              </a:ext>
            </a:extLst>
          </p:cNvPr>
          <p:cNvSpPr txBox="1"/>
          <p:nvPr/>
        </p:nvSpPr>
        <p:spPr>
          <a:xfrm>
            <a:off x="8401050" y="3448050"/>
            <a:ext cx="184731" cy="369332"/>
          </a:xfrm>
          <a:prstGeom prst="rect">
            <a:avLst/>
          </a:prstGeom>
          <a:noFill/>
        </p:spPr>
        <p:txBody>
          <a:bodyPr wrap="none" rtlCol="0">
            <a:spAutoFit/>
          </a:bodyPr>
          <a:lstStyle/>
          <a:p>
            <a:endParaRPr lang="en-US" dirty="0"/>
          </a:p>
        </p:txBody>
      </p:sp>
      <p:sp>
        <p:nvSpPr>
          <p:cNvPr id="21" name="Rectangle 6">
            <a:extLst>
              <a:ext uri="{FF2B5EF4-FFF2-40B4-BE49-F238E27FC236}">
                <a16:creationId xmlns:a16="http://schemas.microsoft.com/office/drawing/2014/main" id="{F3A6CD61-9908-174C-A15D-95D9D0987399}"/>
              </a:ext>
            </a:extLst>
          </p:cNvPr>
          <p:cNvSpPr>
            <a:spLocks noChangeArrowheads="1"/>
          </p:cNvSpPr>
          <p:nvPr/>
        </p:nvSpPr>
        <p:spPr bwMode="blackWhite">
          <a:xfrm>
            <a:off x="8153400" y="3332225"/>
            <a:ext cx="2164159" cy="653167"/>
          </a:xfrm>
          <a:prstGeom prst="rect">
            <a:avLst/>
          </a:prstGeom>
          <a:solidFill>
            <a:schemeClr val="accent5">
              <a:lumMod val="60000"/>
              <a:lumOff val="40000"/>
            </a:schemeClr>
          </a:solidFill>
          <a:ln w="9525">
            <a:solidFill>
              <a:schemeClr val="tx1"/>
            </a:solidFill>
            <a:miter lim="800000"/>
            <a:headEnd/>
            <a:tailEnd/>
          </a:ln>
        </p:spPr>
        <p:txBody>
          <a:bodyPr anchor="ctr"/>
          <a:lstStyle/>
          <a:p>
            <a:pPr algn="ctr">
              <a:defRPr/>
            </a:pPr>
            <a:r>
              <a:rPr lang="en-US" sz="2400" b="1" dirty="0">
                <a:solidFill>
                  <a:srgbClr val="000000"/>
                </a:solidFill>
                <a:latin typeface="AECOM Sans" panose="020B0504020202020204" pitchFamily="34" charset="0"/>
                <a:ea typeface="AECOM Sans" panose="020B0504020202020204" pitchFamily="34" charset="0"/>
                <a:cs typeface="AECOM Sans" panose="020B0504020202020204" pitchFamily="34" charset="0"/>
              </a:rPr>
              <a:t>Sponsors</a:t>
            </a:r>
            <a:endParaRPr lang="en-US" sz="2400"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p:txBody>
      </p:sp>
      <p:cxnSp>
        <p:nvCxnSpPr>
          <p:cNvPr id="23" name="AutoShape 27">
            <a:extLst>
              <a:ext uri="{FF2B5EF4-FFF2-40B4-BE49-F238E27FC236}">
                <a16:creationId xmlns:a16="http://schemas.microsoft.com/office/drawing/2014/main" id="{C9EC2935-5600-F545-B895-F7647A87FD44}"/>
              </a:ext>
            </a:extLst>
          </p:cNvPr>
          <p:cNvCxnSpPr>
            <a:cxnSpLocks noChangeShapeType="1"/>
            <a:endCxn id="21" idx="1"/>
          </p:cNvCxnSpPr>
          <p:nvPr/>
        </p:nvCxnSpPr>
        <p:spPr bwMode="auto">
          <a:xfrm flipV="1">
            <a:off x="7216775" y="3658809"/>
            <a:ext cx="936625" cy="13663"/>
          </a:xfrm>
          <a:prstGeom prst="straightConnector1">
            <a:avLst/>
          </a:prstGeom>
          <a:ln>
            <a:headEnd type="stealth" w="med" len="med"/>
            <a:tailEn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42124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11" y="902019"/>
            <a:ext cx="11625942" cy="533400"/>
          </a:xfrm>
        </p:spPr>
        <p:txBody>
          <a:bodyPr>
            <a:noAutofit/>
          </a:bodyPr>
          <a:lstStyle/>
          <a:p>
            <a:r>
              <a:rPr lang="en-US" sz="4000" b="1" dirty="0">
                <a:solidFill>
                  <a:srgbClr val="0092DA"/>
                </a:solidFill>
              </a:rPr>
              <a:t>Why the PPP Contracts Matter-Allocation of Risks and Regulation of Revenue Stream</a:t>
            </a:r>
          </a:p>
        </p:txBody>
      </p:sp>
      <p:sp>
        <p:nvSpPr>
          <p:cNvPr id="3" name="Content Placeholder 2"/>
          <p:cNvSpPr>
            <a:spLocks noGrp="1"/>
          </p:cNvSpPr>
          <p:nvPr>
            <p:ph idx="1"/>
          </p:nvPr>
        </p:nvSpPr>
        <p:spPr>
          <a:xfrm>
            <a:off x="917963" y="2065215"/>
            <a:ext cx="9197199" cy="4370510"/>
          </a:xfrm>
        </p:spPr>
        <p:txBody>
          <a:bodyPr>
            <a:normAutofit/>
          </a:bodyPr>
          <a:lstStyle/>
          <a:p>
            <a:r>
              <a:rPr lang="en-US" sz="2000" b="1" dirty="0">
                <a:solidFill>
                  <a:schemeClr val="accent1"/>
                </a:solidFill>
              </a:rPr>
              <a:t>Government Perspective</a:t>
            </a:r>
          </a:p>
          <a:p>
            <a:endParaRPr lang="en-US" sz="2000" dirty="0"/>
          </a:p>
          <a:p>
            <a:r>
              <a:rPr lang="en-US" sz="2000" b="1" dirty="0">
                <a:solidFill>
                  <a:schemeClr val="accent1"/>
                </a:solidFill>
              </a:rPr>
              <a:t>Private Partner Perspective</a:t>
            </a:r>
          </a:p>
          <a:p>
            <a:endParaRPr lang="en-US" sz="2000" b="1" dirty="0"/>
          </a:p>
          <a:p>
            <a:r>
              <a:rPr lang="en-US" sz="2000" b="1" dirty="0">
                <a:solidFill>
                  <a:schemeClr val="accent1"/>
                </a:solidFill>
              </a:rPr>
              <a:t>Investors’ and Lenders' Perspectives</a:t>
            </a:r>
          </a:p>
          <a:p>
            <a:endParaRPr lang="en-US" sz="2000" dirty="0"/>
          </a:p>
          <a:p>
            <a:r>
              <a:rPr lang="en-US" sz="2000" b="1" dirty="0">
                <a:solidFill>
                  <a:schemeClr val="accent1"/>
                </a:solidFill>
              </a:rPr>
              <a:t>Risk Allocation</a:t>
            </a:r>
            <a:r>
              <a:rPr lang="en-US" sz="2000" dirty="0"/>
              <a:t>—generally according to which party is best able or willing to control/manage or assume the risk</a:t>
            </a:r>
            <a:br>
              <a:rPr lang="en-US" sz="2000" dirty="0"/>
            </a:br>
            <a:endParaRPr lang="en-US" sz="2000" dirty="0"/>
          </a:p>
          <a:p>
            <a:r>
              <a:rPr lang="en-US" sz="2000" b="1" dirty="0">
                <a:solidFill>
                  <a:schemeClr val="accent1"/>
                </a:solidFill>
              </a:rPr>
              <a:t>Climate Risks</a:t>
            </a:r>
            <a:r>
              <a:rPr lang="en-US" sz="2000" dirty="0"/>
              <a:t>—present new challenges to the standard risk allocation</a:t>
            </a:r>
          </a:p>
        </p:txBody>
      </p:sp>
      <p:sp>
        <p:nvSpPr>
          <p:cNvPr id="4" name="Slide Number Placeholder 3"/>
          <p:cNvSpPr>
            <a:spLocks noGrp="1"/>
          </p:cNvSpPr>
          <p:nvPr>
            <p:ph type="sldNum" sz="quarter" idx="12"/>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100" b="1" kern="1200">
                <a:solidFill>
                  <a:schemeClr val="bg1"/>
                </a:solidFill>
                <a:latin typeface="Arial" charset="0"/>
                <a:ea typeface="+mn-ea"/>
                <a:cs typeface="Arial" charset="0"/>
              </a:defRPr>
            </a:lvl1pPr>
            <a:lvl2pPr marL="457200" algn="ctr" rtl="0" fontAlgn="base">
              <a:spcBef>
                <a:spcPct val="0"/>
              </a:spcBef>
              <a:spcAft>
                <a:spcPct val="0"/>
              </a:spcAft>
              <a:defRPr sz="2000" kern="1200">
                <a:solidFill>
                  <a:schemeClr val="bg1"/>
                </a:solidFill>
                <a:latin typeface="Arial" charset="0"/>
                <a:ea typeface="+mn-ea"/>
                <a:cs typeface="Arial" charset="0"/>
              </a:defRPr>
            </a:lvl2pPr>
            <a:lvl3pPr marL="914400" algn="ctr" rtl="0" fontAlgn="base">
              <a:spcBef>
                <a:spcPct val="0"/>
              </a:spcBef>
              <a:spcAft>
                <a:spcPct val="0"/>
              </a:spcAft>
              <a:defRPr sz="2000" kern="1200">
                <a:solidFill>
                  <a:schemeClr val="bg1"/>
                </a:solidFill>
                <a:latin typeface="Arial" charset="0"/>
                <a:ea typeface="+mn-ea"/>
                <a:cs typeface="Arial" charset="0"/>
              </a:defRPr>
            </a:lvl3pPr>
            <a:lvl4pPr marL="1371600" algn="ctr" rtl="0" fontAlgn="base">
              <a:spcBef>
                <a:spcPct val="0"/>
              </a:spcBef>
              <a:spcAft>
                <a:spcPct val="0"/>
              </a:spcAft>
              <a:defRPr sz="2000" kern="1200">
                <a:solidFill>
                  <a:schemeClr val="bg1"/>
                </a:solidFill>
                <a:latin typeface="Arial" charset="0"/>
                <a:ea typeface="+mn-ea"/>
                <a:cs typeface="Arial" charset="0"/>
              </a:defRPr>
            </a:lvl4pPr>
            <a:lvl5pPr marL="1828800" algn="ctr" rtl="0" fontAlgn="base">
              <a:spcBef>
                <a:spcPct val="0"/>
              </a:spcBef>
              <a:spcAft>
                <a:spcPct val="0"/>
              </a:spcAft>
              <a:defRPr sz="2000" kern="1200">
                <a:solidFill>
                  <a:schemeClr val="bg1"/>
                </a:solidFill>
                <a:latin typeface="Arial" charset="0"/>
                <a:ea typeface="+mn-ea"/>
                <a:cs typeface="Arial" charset="0"/>
              </a:defRPr>
            </a:lvl5pPr>
            <a:lvl6pPr marL="2286000" algn="l" defTabSz="914400" rtl="0" eaLnBrk="1" latinLnBrk="0" hangingPunct="1">
              <a:defRPr sz="2000" kern="1200">
                <a:solidFill>
                  <a:schemeClr val="bg1"/>
                </a:solidFill>
                <a:latin typeface="Arial" charset="0"/>
                <a:ea typeface="+mn-ea"/>
                <a:cs typeface="Arial" charset="0"/>
              </a:defRPr>
            </a:lvl6pPr>
            <a:lvl7pPr marL="2743200" algn="l" defTabSz="914400" rtl="0" eaLnBrk="1" latinLnBrk="0" hangingPunct="1">
              <a:defRPr sz="2000" kern="1200">
                <a:solidFill>
                  <a:schemeClr val="bg1"/>
                </a:solidFill>
                <a:latin typeface="Arial" charset="0"/>
                <a:ea typeface="+mn-ea"/>
                <a:cs typeface="Arial" charset="0"/>
              </a:defRPr>
            </a:lvl7pPr>
            <a:lvl8pPr marL="3200400" algn="l" defTabSz="914400" rtl="0" eaLnBrk="1" latinLnBrk="0" hangingPunct="1">
              <a:defRPr sz="2000" kern="1200">
                <a:solidFill>
                  <a:schemeClr val="bg1"/>
                </a:solidFill>
                <a:latin typeface="Arial" charset="0"/>
                <a:ea typeface="+mn-ea"/>
                <a:cs typeface="Arial" charset="0"/>
              </a:defRPr>
            </a:lvl8pPr>
            <a:lvl9pPr marL="3657600" algn="l" defTabSz="914400" rtl="0" eaLnBrk="1" latinLnBrk="0" hangingPunct="1">
              <a:defRPr sz="2000" kern="1200">
                <a:solidFill>
                  <a:schemeClr val="bg1"/>
                </a:solidFill>
                <a:latin typeface="Arial" charset="0"/>
                <a:ea typeface="+mn-ea"/>
                <a:cs typeface="Arial" charset="0"/>
              </a:defRPr>
            </a:lvl9pPr>
          </a:lstStyle>
          <a:p>
            <a:pPr>
              <a:defRPr/>
            </a:pPr>
            <a:fld id="{76C0F474-55C2-4547-975D-E80CF66A153D}" type="slidenum">
              <a:rPr lang="en-US" smtClean="0"/>
              <a:pPr>
                <a:defRPr/>
              </a:pPr>
              <a:t>24</a:t>
            </a:fld>
            <a:endParaRPr lang="en-US"/>
          </a:p>
        </p:txBody>
      </p:sp>
    </p:spTree>
    <p:extLst>
      <p:ext uri="{BB962C8B-B14F-4D97-AF65-F5344CB8AC3E}">
        <p14:creationId xmlns:p14="http://schemas.microsoft.com/office/powerpoint/2010/main" val="1921200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E5F9-CCD6-BA4B-9166-E0F520AC8931}"/>
              </a:ext>
            </a:extLst>
          </p:cNvPr>
          <p:cNvSpPr>
            <a:spLocks noGrp="1"/>
          </p:cNvSpPr>
          <p:nvPr>
            <p:ph type="title"/>
          </p:nvPr>
        </p:nvSpPr>
        <p:spPr>
          <a:xfrm>
            <a:off x="838200" y="365125"/>
            <a:ext cx="10515600" cy="549275"/>
          </a:xfrm>
        </p:spPr>
        <p:txBody>
          <a:bodyPr>
            <a:normAutofit fontScale="90000"/>
          </a:bodyPr>
          <a:lstStyle/>
          <a:p>
            <a:r>
              <a:rPr lang="en-US" b="1" dirty="0">
                <a:solidFill>
                  <a:schemeClr val="accent1"/>
                </a:solidFill>
              </a:rPr>
              <a:t>Standard Risk Allocation—Lenders’ Risk Appetite</a:t>
            </a:r>
          </a:p>
        </p:txBody>
      </p:sp>
      <p:graphicFrame>
        <p:nvGraphicFramePr>
          <p:cNvPr id="5" name="Table 5">
            <a:extLst>
              <a:ext uri="{FF2B5EF4-FFF2-40B4-BE49-F238E27FC236}">
                <a16:creationId xmlns:a16="http://schemas.microsoft.com/office/drawing/2014/main" id="{B5428901-DBF0-9944-B229-46A57F4ED00A}"/>
              </a:ext>
            </a:extLst>
          </p:cNvPr>
          <p:cNvGraphicFramePr>
            <a:graphicFrameLocks noGrp="1"/>
          </p:cNvGraphicFramePr>
          <p:nvPr>
            <p:ph idx="1"/>
            <p:extLst>
              <p:ext uri="{D42A27DB-BD31-4B8C-83A1-F6EECF244321}">
                <p14:modId xmlns:p14="http://schemas.microsoft.com/office/powerpoint/2010/main" val="547892547"/>
              </p:ext>
            </p:extLst>
          </p:nvPr>
        </p:nvGraphicFramePr>
        <p:xfrm>
          <a:off x="496389" y="1005840"/>
          <a:ext cx="11260182" cy="6187440"/>
        </p:xfrm>
        <a:graphic>
          <a:graphicData uri="http://schemas.openxmlformats.org/drawingml/2006/table">
            <a:tbl>
              <a:tblPr firstRow="1" bandRow="1">
                <a:tableStyleId>{5C22544A-7EE6-4342-B048-85BDC9FD1C3A}</a:tableStyleId>
              </a:tblPr>
              <a:tblGrid>
                <a:gridCol w="5527287">
                  <a:extLst>
                    <a:ext uri="{9D8B030D-6E8A-4147-A177-3AD203B41FA5}">
                      <a16:colId xmlns:a16="http://schemas.microsoft.com/office/drawing/2014/main" val="1298883273"/>
                    </a:ext>
                  </a:extLst>
                </a:gridCol>
                <a:gridCol w="5732895">
                  <a:extLst>
                    <a:ext uri="{9D8B030D-6E8A-4147-A177-3AD203B41FA5}">
                      <a16:colId xmlns:a16="http://schemas.microsoft.com/office/drawing/2014/main" val="1923246543"/>
                    </a:ext>
                  </a:extLst>
                </a:gridCol>
              </a:tblGrid>
              <a:tr h="502516">
                <a:tc>
                  <a:txBody>
                    <a:bodyPr/>
                    <a:lstStyle/>
                    <a:p>
                      <a:pPr algn="l"/>
                      <a:r>
                        <a:rPr lang="en-US" sz="2800" dirty="0"/>
                        <a:t>Concessionaire /Lender Risks</a:t>
                      </a:r>
                    </a:p>
                  </a:txBody>
                  <a:tcPr/>
                </a:tc>
                <a:tc>
                  <a:txBody>
                    <a:bodyPr/>
                    <a:lstStyle/>
                    <a:p>
                      <a:pPr algn="l"/>
                      <a:r>
                        <a:rPr lang="en-US" sz="2800" dirty="0"/>
                        <a:t>Government/Owner Risks</a:t>
                      </a:r>
                    </a:p>
                  </a:txBody>
                  <a:tcPr/>
                </a:tc>
                <a:extLst>
                  <a:ext uri="{0D108BD9-81ED-4DB2-BD59-A6C34878D82A}">
                    <a16:rowId xmlns:a16="http://schemas.microsoft.com/office/drawing/2014/main" val="3971571265"/>
                  </a:ext>
                </a:extLst>
              </a:tr>
              <a:tr h="2837737">
                <a:tc>
                  <a:txBody>
                    <a:bodyPr/>
                    <a:lstStyle/>
                    <a:p>
                      <a:pPr algn="l"/>
                      <a:r>
                        <a:rPr lang="en-US" sz="2400" b="1" dirty="0"/>
                        <a:t>Commercial and Technical Risks</a:t>
                      </a:r>
                    </a:p>
                    <a:p>
                      <a:pPr marL="742950" lvl="1" indent="-285750" algn="l">
                        <a:buFont typeface="Arial" panose="020B0604020202020204" pitchFamily="34" charset="0"/>
                        <a:buChar char="•"/>
                      </a:pPr>
                      <a:r>
                        <a:rPr lang="en-US" sz="1800" dirty="0">
                          <a:solidFill>
                            <a:schemeClr val="accent1"/>
                          </a:solidFill>
                        </a:rPr>
                        <a:t>Agreed scope of work around climate and resilience deliverables</a:t>
                      </a:r>
                    </a:p>
                    <a:p>
                      <a:pPr marL="742950" lvl="1" indent="-285750" algn="l">
                        <a:buFont typeface="Arial" panose="020B0604020202020204" pitchFamily="34" charset="0"/>
                        <a:buChar char="•"/>
                      </a:pPr>
                      <a:r>
                        <a:rPr lang="en-US" sz="1800" dirty="0"/>
                        <a:t>Localized labor strikes</a:t>
                      </a:r>
                    </a:p>
                    <a:p>
                      <a:pPr algn="l"/>
                      <a:endParaRPr lang="en-US" dirty="0"/>
                    </a:p>
                  </a:txBody>
                  <a:tcPr/>
                </a:tc>
                <a:tc>
                  <a:txBody>
                    <a:bodyPr/>
                    <a:lstStyle/>
                    <a:p>
                      <a:pPr algn="l"/>
                      <a:r>
                        <a:rPr lang="en-US" sz="2400" b="1" dirty="0"/>
                        <a:t>Controlled by Government/Owner</a:t>
                      </a:r>
                    </a:p>
                    <a:p>
                      <a:pPr marL="285750" indent="-285750" algn="l">
                        <a:buFont typeface="Arial" panose="020B0604020202020204" pitchFamily="34" charset="0"/>
                        <a:buChar char="•"/>
                      </a:pPr>
                      <a:r>
                        <a:rPr lang="en-US" sz="1800" dirty="0"/>
                        <a:t>Government Defaults/Changes in Government</a:t>
                      </a:r>
                    </a:p>
                    <a:p>
                      <a:pPr marL="285750" indent="-285750" algn="l">
                        <a:buFont typeface="Arial" panose="020B0604020202020204" pitchFamily="34" charset="0"/>
                        <a:buChar char="•"/>
                      </a:pPr>
                      <a:r>
                        <a:rPr lang="en-US" sz="1800" dirty="0"/>
                        <a:t>Repudiation of PPP Contract</a:t>
                      </a:r>
                    </a:p>
                    <a:p>
                      <a:pPr marL="285750" indent="-285750" algn="l">
                        <a:buFont typeface="Arial" panose="020B0604020202020204" pitchFamily="34" charset="0"/>
                        <a:buChar char="•"/>
                      </a:pPr>
                      <a:r>
                        <a:rPr lang="en-US" sz="1800" dirty="0">
                          <a:solidFill>
                            <a:schemeClr val="accent1"/>
                          </a:solidFill>
                        </a:rPr>
                        <a:t>Changes in Law or Regulations especially around pricing and taxes and increasingly around climate change directives and commitments</a:t>
                      </a:r>
                    </a:p>
                    <a:p>
                      <a:pPr marL="285750" indent="-285750" algn="l">
                        <a:buFont typeface="Arial" panose="020B0604020202020204" pitchFamily="34" charset="0"/>
                        <a:buChar char="•"/>
                      </a:pPr>
                      <a:r>
                        <a:rPr lang="en-US" sz="1800" dirty="0"/>
                        <a:t>Permits</a:t>
                      </a:r>
                    </a:p>
                    <a:p>
                      <a:pPr marL="285750" indent="-285750" algn="l">
                        <a:buFont typeface="Arial" panose="020B0604020202020204" pitchFamily="34" charset="0"/>
                        <a:buChar char="•"/>
                      </a:pPr>
                      <a:r>
                        <a:rPr lang="en-US" sz="1800" dirty="0"/>
                        <a:t>Foreign Exchange</a:t>
                      </a:r>
                    </a:p>
                    <a:p>
                      <a:pPr marL="285750" indent="-285750" algn="l">
                        <a:buFont typeface="Arial" panose="020B0604020202020204" pitchFamily="34" charset="0"/>
                        <a:buChar char="•"/>
                      </a:pPr>
                      <a:r>
                        <a:rPr lang="en-US" sz="1800" dirty="0"/>
                        <a:t>Expropriation</a:t>
                      </a:r>
                    </a:p>
                    <a:p>
                      <a:pPr marL="285750" indent="-285750" algn="l">
                        <a:buFont typeface="Arial" panose="020B0604020202020204" pitchFamily="34" charset="0"/>
                        <a:buChar char="•"/>
                      </a:pPr>
                      <a:r>
                        <a:rPr lang="en-US" sz="1800" dirty="0"/>
                        <a:t>Government credit or liquidity issues</a:t>
                      </a:r>
                    </a:p>
                  </a:txBody>
                  <a:tcPr/>
                </a:tc>
                <a:extLst>
                  <a:ext uri="{0D108BD9-81ED-4DB2-BD59-A6C34878D82A}">
                    <a16:rowId xmlns:a16="http://schemas.microsoft.com/office/drawing/2014/main" val="3122850018"/>
                  </a:ext>
                </a:extLst>
              </a:tr>
              <a:tr h="2394341">
                <a:tc>
                  <a:txBody>
                    <a:bodyPr/>
                    <a:lstStyle/>
                    <a:p>
                      <a:pPr algn="l"/>
                      <a:r>
                        <a:rPr lang="en-US" sz="2400" b="1" dirty="0"/>
                        <a:t>Natural Risks (Insurable?)</a:t>
                      </a:r>
                    </a:p>
                    <a:p>
                      <a:pPr marL="342900" lvl="0" indent="-342900" algn="l">
                        <a:buFont typeface="Arial" panose="020B0604020202020204" pitchFamily="34" charset="0"/>
                        <a:buChar char="•"/>
                      </a:pPr>
                      <a:r>
                        <a:rPr lang="en-US" sz="1800" dirty="0"/>
                        <a:t>“Acts of God”, including lightning, fire, earthquakes, volcanic activity, floods, droughts, storms, cyclones, typhoons, tornadoes</a:t>
                      </a:r>
                    </a:p>
                    <a:p>
                      <a:pPr marL="342900" lvl="0" indent="-342900" algn="l">
                        <a:buFont typeface="Arial" panose="020B0604020202020204" pitchFamily="34" charset="0"/>
                        <a:buChar char="•"/>
                      </a:pPr>
                      <a:r>
                        <a:rPr lang="en-US" sz="1800" dirty="0">
                          <a:solidFill>
                            <a:schemeClr val="accent1"/>
                          </a:solidFill>
                        </a:rPr>
                        <a:t>Epidemics, pandemics?</a:t>
                      </a:r>
                    </a:p>
                  </a:txBody>
                  <a:tcPr/>
                </a:tc>
                <a:tc>
                  <a:txBody>
                    <a:bodyPr/>
                    <a:lstStyle/>
                    <a:p>
                      <a:pPr algn="l"/>
                      <a:r>
                        <a:rPr lang="en-US" sz="2400" b="1" dirty="0"/>
                        <a:t>Not Controlled by Government/Owner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War, sabotage, terrorism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Country-wide labor strikes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accent1"/>
                          </a:solidFill>
                        </a:rPr>
                        <a:t>Resource risk?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accent1"/>
                          </a:solidFill>
                        </a:rPr>
                        <a:t>Environmental and climate risks beyond those specifically allocated to Concessionaire and not insurable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accent1"/>
                          </a:solidFill>
                        </a:rPr>
                        <a:t>Epidemics, pandemics?</a:t>
                      </a:r>
                    </a:p>
                    <a:p>
                      <a:pPr algn="l"/>
                      <a:endParaRPr lang="en-US" sz="2400" b="1" dirty="0"/>
                    </a:p>
                  </a:txBody>
                  <a:tcPr/>
                </a:tc>
                <a:extLst>
                  <a:ext uri="{0D108BD9-81ED-4DB2-BD59-A6C34878D82A}">
                    <a16:rowId xmlns:a16="http://schemas.microsoft.com/office/drawing/2014/main" val="1067624289"/>
                  </a:ext>
                </a:extLst>
              </a:tr>
            </a:tbl>
          </a:graphicData>
        </a:graphic>
      </p:graphicFrame>
    </p:spTree>
    <p:extLst>
      <p:ext uri="{BB962C8B-B14F-4D97-AF65-F5344CB8AC3E}">
        <p14:creationId xmlns:p14="http://schemas.microsoft.com/office/powerpoint/2010/main" val="2149770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en-US" b="1" dirty="0">
                <a:solidFill>
                  <a:srgbClr val="0092DA"/>
                </a:solidFill>
              </a:rPr>
              <a:t>Force Majeure Events</a:t>
            </a:r>
          </a:p>
        </p:txBody>
      </p:sp>
      <p:sp>
        <p:nvSpPr>
          <p:cNvPr id="54275" name="Rectangle 3"/>
          <p:cNvSpPr>
            <a:spLocks noGrp="1" noChangeArrowheads="1"/>
          </p:cNvSpPr>
          <p:nvPr>
            <p:ph type="body" idx="1"/>
          </p:nvPr>
        </p:nvSpPr>
        <p:spPr>
          <a:xfrm>
            <a:off x="1309205" y="1436915"/>
            <a:ext cx="9281629" cy="4998810"/>
          </a:xfrm>
        </p:spPr>
        <p:txBody>
          <a:bodyPr>
            <a:normAutofit fontScale="85000" lnSpcReduction="10000"/>
          </a:bodyPr>
          <a:lstStyle/>
          <a:p>
            <a:r>
              <a:rPr lang="en-US" sz="2400" b="1" dirty="0">
                <a:solidFill>
                  <a:schemeClr val="accent1"/>
                </a:solidFill>
                <a:latin typeface="Calibri" panose="020F0502020204030204" pitchFamily="34" charset="0"/>
                <a:cs typeface="Calibri" panose="020F0502020204030204" pitchFamily="34" charset="0"/>
              </a:rPr>
              <a:t>Principle</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lvl="1"/>
            <a:r>
              <a:rPr lang="en-US" sz="2000" dirty="0">
                <a:latin typeface="Calibri" panose="020F0502020204030204" pitchFamily="34" charset="0"/>
                <a:cs typeface="Calibri" panose="020F0502020204030204" pitchFamily="34" charset="0"/>
              </a:rPr>
              <a:t>The PPP contracts are the means by which risks and rewards are allocated among parties—generally according to which party is best able or willing to control/manage or assume the risk</a:t>
            </a:r>
          </a:p>
          <a:p>
            <a:pPr lvl="1"/>
            <a:r>
              <a:rPr lang="en-US" sz="2000" dirty="0">
                <a:latin typeface="Calibri" panose="020F0502020204030204" pitchFamily="34" charset="0"/>
                <a:cs typeface="Calibri" panose="020F0502020204030204" pitchFamily="34" charset="0"/>
              </a:rPr>
              <a:t>Flexibility of contractual structure and parties’ commitment to the partnership is critical to accommodate inevitable challenges</a:t>
            </a:r>
          </a:p>
          <a:p>
            <a:pPr lvl="1"/>
            <a:r>
              <a:rPr lang="en-US" sz="2000" dirty="0">
                <a:solidFill>
                  <a:schemeClr val="accent1"/>
                </a:solidFill>
                <a:latin typeface="Calibri" panose="020F0502020204030204" pitchFamily="34" charset="0"/>
                <a:cs typeface="Calibri" panose="020F0502020204030204" pitchFamily="34" charset="0"/>
              </a:rPr>
              <a:t>Climate events are testing the standard FME regime because they may be foreseeable and avoidable</a:t>
            </a:r>
            <a:r>
              <a:rPr lang="en-US" sz="2000" dirty="0">
                <a:latin typeface="Calibri" panose="020F0502020204030204" pitchFamily="34" charset="0"/>
                <a:cs typeface="Calibri" panose="020F0502020204030204" pitchFamily="34" charset="0"/>
              </a:rPr>
              <a:t>.  Pressure to develop a more deliberate sharing of risk through conditions, covenants or indemnity provisions and not to rely on standard FME </a:t>
            </a:r>
            <a:r>
              <a:rPr lang="en-US" sz="2000" dirty="0" err="1">
                <a:latin typeface="Calibri" panose="020F0502020204030204" pitchFamily="34" charset="0"/>
                <a:cs typeface="Calibri" panose="020F0502020204030204" pitchFamily="34" charset="0"/>
              </a:rPr>
              <a:t>andn</a:t>
            </a:r>
            <a:r>
              <a:rPr lang="en-US" sz="2000" dirty="0">
                <a:latin typeface="Calibri" panose="020F0502020204030204" pitchFamily="34" charset="0"/>
                <a:cs typeface="Calibri" panose="020F0502020204030204" pitchFamily="34" charset="0"/>
              </a:rPr>
              <a:t> Change in Law risk allocation</a:t>
            </a:r>
          </a:p>
          <a:p>
            <a:pPr marL="0" indent="0">
              <a:buNone/>
            </a:pPr>
            <a:endParaRPr lang="en-US" sz="2400" dirty="0">
              <a:latin typeface="Calibri" panose="020F0502020204030204" pitchFamily="34" charset="0"/>
              <a:cs typeface="Calibri" panose="020F0502020204030204" pitchFamily="34" charset="0"/>
            </a:endParaRPr>
          </a:p>
          <a:p>
            <a:r>
              <a:rPr lang="en-US" sz="2400" b="1" dirty="0">
                <a:solidFill>
                  <a:schemeClr val="accent1"/>
                </a:solidFill>
                <a:latin typeface="Calibri" panose="020F0502020204030204" pitchFamily="34" charset="0"/>
                <a:cs typeface="Calibri" panose="020F0502020204030204" pitchFamily="34" charset="0"/>
              </a:rPr>
              <a:t>Consequences of Force Majeure</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Extension of time for Concessionaire (and therefore for EPC/DB Contractor and Operator) to perform their obligations if Force Majeure causes delay.</a:t>
            </a:r>
          </a:p>
          <a:p>
            <a:pPr lvl="2"/>
            <a:r>
              <a:rPr lang="en-US" dirty="0">
                <a:latin typeface="Calibri" panose="020F0502020204030204" pitchFamily="34" charset="0"/>
                <a:cs typeface="Calibri" panose="020F0502020204030204" pitchFamily="34" charset="0"/>
              </a:rPr>
              <a:t>Increase to price in some instances if Force Majeure causes increased costs to EPC/DB Contractor or Operator.</a:t>
            </a:r>
          </a:p>
          <a:p>
            <a:pPr lvl="2"/>
            <a:r>
              <a:rPr lang="en-US" dirty="0">
                <a:latin typeface="Calibri" panose="020F0502020204030204" pitchFamily="34" charset="0"/>
                <a:cs typeface="Calibri" panose="020F0502020204030204" pitchFamily="34" charset="0"/>
              </a:rPr>
              <a:t>Termination if extended Force Majeure.</a:t>
            </a:r>
          </a:p>
          <a:p>
            <a:pPr lvl="2"/>
            <a:r>
              <a:rPr lang="en-US" dirty="0">
                <a:latin typeface="Calibri" panose="020F0502020204030204" pitchFamily="34" charset="0"/>
                <a:cs typeface="Calibri" panose="020F0502020204030204" pitchFamily="34" charset="0"/>
              </a:rPr>
              <a:t>Right to be Indemnified (bought out) in certain cases of termination for Force Majeure Events</a:t>
            </a:r>
          </a:p>
          <a:p>
            <a:pPr lvl="3">
              <a:lnSpc>
                <a:spcPct val="90000"/>
              </a:lnSpc>
            </a:pPr>
            <a:endParaRPr lang="en-US" dirty="0">
              <a:latin typeface="Calibri" panose="020F0502020204030204" pitchFamily="34" charset="0"/>
              <a:cs typeface="Calibri" panose="020F0502020204030204" pitchFamily="34" charset="0"/>
            </a:endParaRPr>
          </a:p>
          <a:p>
            <a:endParaRPr lang="en-US" dirty="0"/>
          </a:p>
          <a:p>
            <a:pPr lvl="3">
              <a:lnSpc>
                <a:spcPct val="90000"/>
              </a:lnSpc>
            </a:pPr>
            <a:endParaRPr lang="en-US" dirty="0"/>
          </a:p>
          <a:p>
            <a:pPr lvl="3">
              <a:lnSpc>
                <a:spcPct val="90000"/>
              </a:lnSpc>
            </a:pPr>
            <a:endParaRPr lang="en-US" dirty="0"/>
          </a:p>
        </p:txBody>
      </p:sp>
      <p:sp>
        <p:nvSpPr>
          <p:cNvPr id="4" name="Slide Number Placeholder 3"/>
          <p:cNvSpPr>
            <a:spLocks noGrp="1"/>
          </p:cNvSpPr>
          <p:nvPr>
            <p:ph type="sldNum" sz="quarter" idx="12"/>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100" b="1" kern="1200">
                <a:solidFill>
                  <a:schemeClr val="bg1"/>
                </a:solidFill>
                <a:latin typeface="Arial" charset="0"/>
                <a:ea typeface="+mn-ea"/>
                <a:cs typeface="Arial" charset="0"/>
              </a:defRPr>
            </a:lvl1pPr>
            <a:lvl2pPr marL="457200" algn="ctr" rtl="0" fontAlgn="base">
              <a:spcBef>
                <a:spcPct val="0"/>
              </a:spcBef>
              <a:spcAft>
                <a:spcPct val="0"/>
              </a:spcAft>
              <a:defRPr sz="2000" kern="1200">
                <a:solidFill>
                  <a:schemeClr val="bg1"/>
                </a:solidFill>
                <a:latin typeface="Arial" charset="0"/>
                <a:ea typeface="+mn-ea"/>
                <a:cs typeface="Arial" charset="0"/>
              </a:defRPr>
            </a:lvl2pPr>
            <a:lvl3pPr marL="914400" algn="ctr" rtl="0" fontAlgn="base">
              <a:spcBef>
                <a:spcPct val="0"/>
              </a:spcBef>
              <a:spcAft>
                <a:spcPct val="0"/>
              </a:spcAft>
              <a:defRPr sz="2000" kern="1200">
                <a:solidFill>
                  <a:schemeClr val="bg1"/>
                </a:solidFill>
                <a:latin typeface="Arial" charset="0"/>
                <a:ea typeface="+mn-ea"/>
                <a:cs typeface="Arial" charset="0"/>
              </a:defRPr>
            </a:lvl3pPr>
            <a:lvl4pPr marL="1371600" algn="ctr" rtl="0" fontAlgn="base">
              <a:spcBef>
                <a:spcPct val="0"/>
              </a:spcBef>
              <a:spcAft>
                <a:spcPct val="0"/>
              </a:spcAft>
              <a:defRPr sz="2000" kern="1200">
                <a:solidFill>
                  <a:schemeClr val="bg1"/>
                </a:solidFill>
                <a:latin typeface="Arial" charset="0"/>
                <a:ea typeface="+mn-ea"/>
                <a:cs typeface="Arial" charset="0"/>
              </a:defRPr>
            </a:lvl4pPr>
            <a:lvl5pPr marL="1828800" algn="ctr" rtl="0" fontAlgn="base">
              <a:spcBef>
                <a:spcPct val="0"/>
              </a:spcBef>
              <a:spcAft>
                <a:spcPct val="0"/>
              </a:spcAft>
              <a:defRPr sz="2000" kern="1200">
                <a:solidFill>
                  <a:schemeClr val="bg1"/>
                </a:solidFill>
                <a:latin typeface="Arial" charset="0"/>
                <a:ea typeface="+mn-ea"/>
                <a:cs typeface="Arial" charset="0"/>
              </a:defRPr>
            </a:lvl5pPr>
            <a:lvl6pPr marL="2286000" algn="l" defTabSz="914400" rtl="0" eaLnBrk="1" latinLnBrk="0" hangingPunct="1">
              <a:defRPr sz="2000" kern="1200">
                <a:solidFill>
                  <a:schemeClr val="bg1"/>
                </a:solidFill>
                <a:latin typeface="Arial" charset="0"/>
                <a:ea typeface="+mn-ea"/>
                <a:cs typeface="Arial" charset="0"/>
              </a:defRPr>
            </a:lvl6pPr>
            <a:lvl7pPr marL="2743200" algn="l" defTabSz="914400" rtl="0" eaLnBrk="1" latinLnBrk="0" hangingPunct="1">
              <a:defRPr sz="2000" kern="1200">
                <a:solidFill>
                  <a:schemeClr val="bg1"/>
                </a:solidFill>
                <a:latin typeface="Arial" charset="0"/>
                <a:ea typeface="+mn-ea"/>
                <a:cs typeface="Arial" charset="0"/>
              </a:defRPr>
            </a:lvl7pPr>
            <a:lvl8pPr marL="3200400" algn="l" defTabSz="914400" rtl="0" eaLnBrk="1" latinLnBrk="0" hangingPunct="1">
              <a:defRPr sz="2000" kern="1200">
                <a:solidFill>
                  <a:schemeClr val="bg1"/>
                </a:solidFill>
                <a:latin typeface="Arial" charset="0"/>
                <a:ea typeface="+mn-ea"/>
                <a:cs typeface="Arial" charset="0"/>
              </a:defRPr>
            </a:lvl8pPr>
            <a:lvl9pPr marL="3657600" algn="l" defTabSz="914400" rtl="0" eaLnBrk="1" latinLnBrk="0" hangingPunct="1">
              <a:defRPr sz="2000" kern="1200">
                <a:solidFill>
                  <a:schemeClr val="bg1"/>
                </a:solidFill>
                <a:latin typeface="Arial" charset="0"/>
                <a:ea typeface="+mn-ea"/>
                <a:cs typeface="Arial" charset="0"/>
              </a:defRPr>
            </a:lvl9pPr>
          </a:lstStyle>
          <a:p>
            <a:pPr>
              <a:defRPr/>
            </a:pPr>
            <a:fld id="{76C0F474-55C2-4547-975D-E80CF66A153D}" type="slidenum">
              <a:rPr lang="en-US" smtClean="0"/>
              <a:pPr>
                <a:defRPr/>
              </a:pPr>
              <a:t>26</a:t>
            </a:fld>
            <a:endParaRPr lang="en-US" dirty="0"/>
          </a:p>
        </p:txBody>
      </p:sp>
    </p:spTree>
    <p:extLst>
      <p:ext uri="{BB962C8B-B14F-4D97-AF65-F5344CB8AC3E}">
        <p14:creationId xmlns:p14="http://schemas.microsoft.com/office/powerpoint/2010/main" val="562498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52699" y="757646"/>
            <a:ext cx="10509123" cy="573206"/>
          </a:xfrm>
        </p:spPr>
        <p:txBody>
          <a:bodyPr>
            <a:noAutofit/>
          </a:bodyPr>
          <a:lstStyle/>
          <a:p>
            <a:r>
              <a:rPr lang="en-US" sz="4000" b="1" dirty="0">
                <a:solidFill>
                  <a:srgbClr val="0092DA"/>
                </a:solidFill>
              </a:rPr>
              <a:t>PPP Contracts– Climate and Resilience Risk and Insurance or other Coverage</a:t>
            </a:r>
          </a:p>
        </p:txBody>
      </p:sp>
      <p:sp>
        <p:nvSpPr>
          <p:cNvPr id="44035" name="Rectangle 3"/>
          <p:cNvSpPr>
            <a:spLocks noGrp="1" noChangeArrowheads="1"/>
          </p:cNvSpPr>
          <p:nvPr>
            <p:ph type="body" idx="1"/>
          </p:nvPr>
        </p:nvSpPr>
        <p:spPr>
          <a:xfrm>
            <a:off x="1215342" y="1957754"/>
            <a:ext cx="9583838" cy="4214446"/>
          </a:xfrm>
        </p:spPr>
        <p:txBody>
          <a:bodyPr>
            <a:normAutofit/>
          </a:bodyPr>
          <a:lstStyle/>
          <a:p>
            <a:pPr lvl="1"/>
            <a:r>
              <a:rPr lang="en-US" sz="2000" dirty="0"/>
              <a:t>PPP Contracts must each clearly delineate the parameters and technical specifications of the </a:t>
            </a:r>
            <a:r>
              <a:rPr lang="en-US" sz="2000" dirty="0">
                <a:solidFill>
                  <a:srgbClr val="0092DA"/>
                </a:solidFill>
              </a:rPr>
              <a:t>climate and resilience </a:t>
            </a:r>
            <a:r>
              <a:rPr lang="en-US" sz="2000" dirty="0"/>
              <a:t>features Concessionaire is responsible to address.</a:t>
            </a:r>
            <a:br>
              <a:rPr lang="en-US" sz="2000" dirty="0"/>
            </a:br>
            <a:r>
              <a:rPr lang="en-US" sz="2000" dirty="0"/>
              <a:t> </a:t>
            </a:r>
          </a:p>
          <a:p>
            <a:pPr lvl="1"/>
            <a:r>
              <a:rPr lang="en-US" sz="2000" dirty="0"/>
              <a:t>Everything else is a Force Majeure Event </a:t>
            </a:r>
            <a:r>
              <a:rPr lang="en-US" sz="2000" dirty="0">
                <a:solidFill>
                  <a:schemeClr val="accent1"/>
                </a:solidFill>
              </a:rPr>
              <a:t>or delineated Climate Events</a:t>
            </a:r>
            <a:r>
              <a:rPr lang="en-US" sz="2000" dirty="0"/>
              <a:t>, with relief for private parties and Government bearing the risk, </a:t>
            </a:r>
            <a:r>
              <a:rPr lang="en-US" sz="2000" dirty="0">
                <a:solidFill>
                  <a:schemeClr val="accent1"/>
                </a:solidFill>
              </a:rPr>
              <a:t>or specific risk sharing and treatment for Climate Events</a:t>
            </a:r>
            <a:r>
              <a:rPr lang="en-US" sz="2000" dirty="0"/>
              <a:t>.</a:t>
            </a:r>
            <a:r>
              <a:rPr lang="en-US" sz="2000" b="1" dirty="0"/>
              <a:t> </a:t>
            </a:r>
            <a:br>
              <a:rPr lang="en-US" sz="2000" b="1" dirty="0"/>
            </a:br>
            <a:endParaRPr lang="en-US" sz="2000" b="1" dirty="0"/>
          </a:p>
          <a:p>
            <a:pPr lvl="1"/>
            <a:r>
              <a:rPr lang="en-US" sz="2000" dirty="0"/>
              <a:t>Insurability is a key risk mitigant– </a:t>
            </a:r>
            <a:r>
              <a:rPr lang="en-US" sz="2000" dirty="0">
                <a:solidFill>
                  <a:schemeClr val="accent1"/>
                </a:solidFill>
              </a:rPr>
              <a:t>there are increasing types of insurance on the market now for climate events (including catastrophic events) and adaptability and resilience projects</a:t>
            </a:r>
            <a:r>
              <a:rPr lang="en-US" sz="2000" dirty="0"/>
              <a:t>.   </a:t>
            </a:r>
            <a:br>
              <a:rPr lang="en-US" sz="2000" dirty="0"/>
            </a:br>
            <a:endParaRPr lang="en-US" sz="2000" dirty="0"/>
          </a:p>
          <a:p>
            <a:pPr lvl="1"/>
            <a:r>
              <a:rPr lang="en-US" sz="2000" dirty="0"/>
              <a:t>Uninsured events—risks are typically borne by Government (or shared) if insurance or other risk mitigation products and instruments are unavailable  </a:t>
            </a:r>
          </a:p>
          <a:p>
            <a:pPr lvl="1"/>
            <a:endParaRPr lang="en-US" b="1" dirty="0"/>
          </a:p>
        </p:txBody>
      </p:sp>
      <p:sp>
        <p:nvSpPr>
          <p:cNvPr id="4" name="Slide Number Placeholder 3"/>
          <p:cNvSpPr>
            <a:spLocks noGrp="1"/>
          </p:cNvSpPr>
          <p:nvPr>
            <p:ph type="sldNum" sz="quarter" idx="12"/>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100" b="1" kern="1200">
                <a:solidFill>
                  <a:schemeClr val="bg1"/>
                </a:solidFill>
                <a:latin typeface="Arial" charset="0"/>
                <a:ea typeface="+mn-ea"/>
                <a:cs typeface="Arial" charset="0"/>
              </a:defRPr>
            </a:lvl1pPr>
            <a:lvl2pPr marL="457200" algn="ctr" rtl="0" fontAlgn="base">
              <a:spcBef>
                <a:spcPct val="0"/>
              </a:spcBef>
              <a:spcAft>
                <a:spcPct val="0"/>
              </a:spcAft>
              <a:defRPr sz="2000" kern="1200">
                <a:solidFill>
                  <a:schemeClr val="bg1"/>
                </a:solidFill>
                <a:latin typeface="Arial" charset="0"/>
                <a:ea typeface="+mn-ea"/>
                <a:cs typeface="Arial" charset="0"/>
              </a:defRPr>
            </a:lvl2pPr>
            <a:lvl3pPr marL="914400" algn="ctr" rtl="0" fontAlgn="base">
              <a:spcBef>
                <a:spcPct val="0"/>
              </a:spcBef>
              <a:spcAft>
                <a:spcPct val="0"/>
              </a:spcAft>
              <a:defRPr sz="2000" kern="1200">
                <a:solidFill>
                  <a:schemeClr val="bg1"/>
                </a:solidFill>
                <a:latin typeface="Arial" charset="0"/>
                <a:ea typeface="+mn-ea"/>
                <a:cs typeface="Arial" charset="0"/>
              </a:defRPr>
            </a:lvl3pPr>
            <a:lvl4pPr marL="1371600" algn="ctr" rtl="0" fontAlgn="base">
              <a:spcBef>
                <a:spcPct val="0"/>
              </a:spcBef>
              <a:spcAft>
                <a:spcPct val="0"/>
              </a:spcAft>
              <a:defRPr sz="2000" kern="1200">
                <a:solidFill>
                  <a:schemeClr val="bg1"/>
                </a:solidFill>
                <a:latin typeface="Arial" charset="0"/>
                <a:ea typeface="+mn-ea"/>
                <a:cs typeface="Arial" charset="0"/>
              </a:defRPr>
            </a:lvl4pPr>
            <a:lvl5pPr marL="1828800" algn="ctr" rtl="0" fontAlgn="base">
              <a:spcBef>
                <a:spcPct val="0"/>
              </a:spcBef>
              <a:spcAft>
                <a:spcPct val="0"/>
              </a:spcAft>
              <a:defRPr sz="2000" kern="1200">
                <a:solidFill>
                  <a:schemeClr val="bg1"/>
                </a:solidFill>
                <a:latin typeface="Arial" charset="0"/>
                <a:ea typeface="+mn-ea"/>
                <a:cs typeface="Arial" charset="0"/>
              </a:defRPr>
            </a:lvl5pPr>
            <a:lvl6pPr marL="2286000" algn="l" defTabSz="914400" rtl="0" eaLnBrk="1" latinLnBrk="0" hangingPunct="1">
              <a:defRPr sz="2000" kern="1200">
                <a:solidFill>
                  <a:schemeClr val="bg1"/>
                </a:solidFill>
                <a:latin typeface="Arial" charset="0"/>
                <a:ea typeface="+mn-ea"/>
                <a:cs typeface="Arial" charset="0"/>
              </a:defRPr>
            </a:lvl6pPr>
            <a:lvl7pPr marL="2743200" algn="l" defTabSz="914400" rtl="0" eaLnBrk="1" latinLnBrk="0" hangingPunct="1">
              <a:defRPr sz="2000" kern="1200">
                <a:solidFill>
                  <a:schemeClr val="bg1"/>
                </a:solidFill>
                <a:latin typeface="Arial" charset="0"/>
                <a:ea typeface="+mn-ea"/>
                <a:cs typeface="Arial" charset="0"/>
              </a:defRPr>
            </a:lvl7pPr>
            <a:lvl8pPr marL="3200400" algn="l" defTabSz="914400" rtl="0" eaLnBrk="1" latinLnBrk="0" hangingPunct="1">
              <a:defRPr sz="2000" kern="1200">
                <a:solidFill>
                  <a:schemeClr val="bg1"/>
                </a:solidFill>
                <a:latin typeface="Arial" charset="0"/>
                <a:ea typeface="+mn-ea"/>
                <a:cs typeface="Arial" charset="0"/>
              </a:defRPr>
            </a:lvl8pPr>
            <a:lvl9pPr marL="3657600" algn="l" defTabSz="914400" rtl="0" eaLnBrk="1" latinLnBrk="0" hangingPunct="1">
              <a:defRPr sz="2000" kern="1200">
                <a:solidFill>
                  <a:schemeClr val="bg1"/>
                </a:solidFill>
                <a:latin typeface="Arial" charset="0"/>
                <a:ea typeface="+mn-ea"/>
                <a:cs typeface="Arial" charset="0"/>
              </a:defRPr>
            </a:lvl9pPr>
          </a:lstStyle>
          <a:p>
            <a:pPr>
              <a:defRPr/>
            </a:pPr>
            <a:fld id="{76C0F474-55C2-4547-975D-E80CF66A153D}" type="slidenum">
              <a:rPr lang="en-US" smtClean="0"/>
              <a:pPr>
                <a:defRPr/>
              </a:pPr>
              <a:t>27</a:t>
            </a:fld>
            <a:endParaRPr lang="en-US" dirty="0"/>
          </a:p>
        </p:txBody>
      </p:sp>
    </p:spTree>
    <p:extLst>
      <p:ext uri="{BB962C8B-B14F-4D97-AF65-F5344CB8AC3E}">
        <p14:creationId xmlns:p14="http://schemas.microsoft.com/office/powerpoint/2010/main" val="4290878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br>
              <a:rPr lang="en-US" sz="2600" dirty="0"/>
            </a:br>
            <a:r>
              <a:rPr lang="en-US" sz="4900" b="1" dirty="0">
                <a:solidFill>
                  <a:srgbClr val="0092DA"/>
                </a:solidFill>
              </a:rPr>
              <a:t>Concession or PPP Contract</a:t>
            </a:r>
            <a:br>
              <a:rPr lang="en-US" sz="3600" b="1" dirty="0">
                <a:solidFill>
                  <a:srgbClr val="7030A0"/>
                </a:solidFill>
              </a:rPr>
            </a:br>
            <a:endParaRPr lang="en-US" sz="3600" b="1" dirty="0">
              <a:solidFill>
                <a:srgbClr val="7030A0"/>
              </a:solidFill>
            </a:endParaRPr>
          </a:p>
        </p:txBody>
      </p:sp>
      <p:sp>
        <p:nvSpPr>
          <p:cNvPr id="70659" name="Rectangle 3"/>
          <p:cNvSpPr>
            <a:spLocks noGrp="1" noChangeArrowheads="1"/>
          </p:cNvSpPr>
          <p:nvPr>
            <p:ph type="body" idx="1"/>
          </p:nvPr>
        </p:nvSpPr>
        <p:spPr>
          <a:xfrm>
            <a:off x="995423" y="1574158"/>
            <a:ext cx="9595412" cy="4521844"/>
          </a:xfrm>
        </p:spPr>
        <p:txBody>
          <a:bodyPr>
            <a:normAutofit/>
          </a:bodyPr>
          <a:lstStyle/>
          <a:p>
            <a:pPr marL="0" indent="0">
              <a:buNone/>
            </a:pPr>
            <a:r>
              <a:rPr lang="en-US" dirty="0"/>
              <a:t>Key provisions regarding climate change and resilience</a:t>
            </a:r>
          </a:p>
          <a:p>
            <a:pPr marL="457200" lvl="1" indent="0">
              <a:buNone/>
            </a:pPr>
            <a:endParaRPr lang="en-US" dirty="0"/>
          </a:p>
          <a:p>
            <a:pPr lvl="1"/>
            <a:r>
              <a:rPr lang="en-US" sz="1800" dirty="0"/>
              <a:t>Government grants exclusive right for an agreed term to private company to design, build and operate the project. </a:t>
            </a:r>
            <a:r>
              <a:rPr lang="en-US" sz="1800" dirty="0">
                <a:solidFill>
                  <a:schemeClr val="accent1"/>
                </a:solidFill>
              </a:rPr>
              <a:t>Climate and resilience obligations of Concessionaire must be set out in detail. </a:t>
            </a:r>
          </a:p>
          <a:p>
            <a:pPr lvl="1"/>
            <a:r>
              <a:rPr lang="en-US" sz="1800" dirty="0"/>
              <a:t>Provides for financial and other relief for private partner in case of Force Majeure Events and compensation for Government defaults, Political Force Majeure Events, Changes of Law, </a:t>
            </a:r>
            <a:r>
              <a:rPr lang="en-US" sz="1800" dirty="0">
                <a:solidFill>
                  <a:schemeClr val="accent1"/>
                </a:solidFill>
              </a:rPr>
              <a:t>Climate Events beyond those allocated to the Concessionaire</a:t>
            </a:r>
          </a:p>
          <a:p>
            <a:pPr lvl="1"/>
            <a:r>
              <a:rPr lang="en-US" sz="1800" dirty="0"/>
              <a:t>Government must typically provide credit support backing its commercial obligations and those of SOE intermediaries that are party to a PPP contract (e.g., independent port authority).</a:t>
            </a:r>
            <a:r>
              <a:rPr lang="en-US" sz="1800" dirty="0">
                <a:solidFill>
                  <a:schemeClr val="accent1"/>
                </a:solidFill>
              </a:rPr>
              <a:t> Particularly important where there is no apparent source of revenues.</a:t>
            </a:r>
          </a:p>
          <a:p>
            <a:pPr lvl="1"/>
            <a:r>
              <a:rPr lang="en-US" sz="1800" dirty="0"/>
              <a:t>Government must be able to terminate for poor performance (failure of private partner to deliver or operate the promised quality project </a:t>
            </a:r>
            <a:r>
              <a:rPr lang="en-US" sz="2000" dirty="0"/>
              <a:t>on time and budget) </a:t>
            </a:r>
          </a:p>
          <a:p>
            <a:pPr lvl="1"/>
            <a:endParaRPr lang="en-US" dirty="0"/>
          </a:p>
        </p:txBody>
      </p:sp>
      <p:sp>
        <p:nvSpPr>
          <p:cNvPr id="4" name="Slide Number Placeholder 3"/>
          <p:cNvSpPr>
            <a:spLocks noGrp="1"/>
          </p:cNvSpPr>
          <p:nvPr>
            <p:ph type="sldNum" sz="quarter" idx="12"/>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100" b="1" kern="1200">
                <a:solidFill>
                  <a:schemeClr val="bg1"/>
                </a:solidFill>
                <a:latin typeface="Arial" charset="0"/>
                <a:ea typeface="+mn-ea"/>
                <a:cs typeface="Arial" charset="0"/>
              </a:defRPr>
            </a:lvl1pPr>
            <a:lvl2pPr marL="457200" algn="ctr" rtl="0" fontAlgn="base">
              <a:spcBef>
                <a:spcPct val="0"/>
              </a:spcBef>
              <a:spcAft>
                <a:spcPct val="0"/>
              </a:spcAft>
              <a:defRPr sz="2000" kern="1200">
                <a:solidFill>
                  <a:schemeClr val="bg1"/>
                </a:solidFill>
                <a:latin typeface="Arial" charset="0"/>
                <a:ea typeface="+mn-ea"/>
                <a:cs typeface="Arial" charset="0"/>
              </a:defRPr>
            </a:lvl2pPr>
            <a:lvl3pPr marL="914400" algn="ctr" rtl="0" fontAlgn="base">
              <a:spcBef>
                <a:spcPct val="0"/>
              </a:spcBef>
              <a:spcAft>
                <a:spcPct val="0"/>
              </a:spcAft>
              <a:defRPr sz="2000" kern="1200">
                <a:solidFill>
                  <a:schemeClr val="bg1"/>
                </a:solidFill>
                <a:latin typeface="Arial" charset="0"/>
                <a:ea typeface="+mn-ea"/>
                <a:cs typeface="Arial" charset="0"/>
              </a:defRPr>
            </a:lvl3pPr>
            <a:lvl4pPr marL="1371600" algn="ctr" rtl="0" fontAlgn="base">
              <a:spcBef>
                <a:spcPct val="0"/>
              </a:spcBef>
              <a:spcAft>
                <a:spcPct val="0"/>
              </a:spcAft>
              <a:defRPr sz="2000" kern="1200">
                <a:solidFill>
                  <a:schemeClr val="bg1"/>
                </a:solidFill>
                <a:latin typeface="Arial" charset="0"/>
                <a:ea typeface="+mn-ea"/>
                <a:cs typeface="Arial" charset="0"/>
              </a:defRPr>
            </a:lvl4pPr>
            <a:lvl5pPr marL="1828800" algn="ctr" rtl="0" fontAlgn="base">
              <a:spcBef>
                <a:spcPct val="0"/>
              </a:spcBef>
              <a:spcAft>
                <a:spcPct val="0"/>
              </a:spcAft>
              <a:defRPr sz="2000" kern="1200">
                <a:solidFill>
                  <a:schemeClr val="bg1"/>
                </a:solidFill>
                <a:latin typeface="Arial" charset="0"/>
                <a:ea typeface="+mn-ea"/>
                <a:cs typeface="Arial" charset="0"/>
              </a:defRPr>
            </a:lvl5pPr>
            <a:lvl6pPr marL="2286000" algn="l" defTabSz="914400" rtl="0" eaLnBrk="1" latinLnBrk="0" hangingPunct="1">
              <a:defRPr sz="2000" kern="1200">
                <a:solidFill>
                  <a:schemeClr val="bg1"/>
                </a:solidFill>
                <a:latin typeface="Arial" charset="0"/>
                <a:ea typeface="+mn-ea"/>
                <a:cs typeface="Arial" charset="0"/>
              </a:defRPr>
            </a:lvl6pPr>
            <a:lvl7pPr marL="2743200" algn="l" defTabSz="914400" rtl="0" eaLnBrk="1" latinLnBrk="0" hangingPunct="1">
              <a:defRPr sz="2000" kern="1200">
                <a:solidFill>
                  <a:schemeClr val="bg1"/>
                </a:solidFill>
                <a:latin typeface="Arial" charset="0"/>
                <a:ea typeface="+mn-ea"/>
                <a:cs typeface="Arial" charset="0"/>
              </a:defRPr>
            </a:lvl7pPr>
            <a:lvl8pPr marL="3200400" algn="l" defTabSz="914400" rtl="0" eaLnBrk="1" latinLnBrk="0" hangingPunct="1">
              <a:defRPr sz="2000" kern="1200">
                <a:solidFill>
                  <a:schemeClr val="bg1"/>
                </a:solidFill>
                <a:latin typeface="Arial" charset="0"/>
                <a:ea typeface="+mn-ea"/>
                <a:cs typeface="Arial" charset="0"/>
              </a:defRPr>
            </a:lvl8pPr>
            <a:lvl9pPr marL="3657600" algn="l" defTabSz="914400" rtl="0" eaLnBrk="1" latinLnBrk="0" hangingPunct="1">
              <a:defRPr sz="2000" kern="1200">
                <a:solidFill>
                  <a:schemeClr val="bg1"/>
                </a:solidFill>
                <a:latin typeface="Arial" charset="0"/>
                <a:ea typeface="+mn-ea"/>
                <a:cs typeface="Arial" charset="0"/>
              </a:defRPr>
            </a:lvl9pPr>
          </a:lstStyle>
          <a:p>
            <a:pPr>
              <a:defRPr/>
            </a:pPr>
            <a:fld id="{76C0F474-55C2-4547-975D-E80CF66A153D}" type="slidenum">
              <a:rPr lang="en-US" smtClean="0"/>
              <a:pPr>
                <a:defRPr/>
              </a:pPr>
              <a:t>28</a:t>
            </a:fld>
            <a:endParaRPr lang="en-US" dirty="0"/>
          </a:p>
        </p:txBody>
      </p:sp>
    </p:spTree>
    <p:extLst>
      <p:ext uri="{BB962C8B-B14F-4D97-AF65-F5344CB8AC3E}">
        <p14:creationId xmlns:p14="http://schemas.microsoft.com/office/powerpoint/2010/main" val="2164718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2987" y="365125"/>
            <a:ext cx="10890813" cy="1325563"/>
          </a:xfrm>
        </p:spPr>
        <p:txBody>
          <a:bodyPr>
            <a:noAutofit/>
          </a:bodyPr>
          <a:lstStyle/>
          <a:p>
            <a:r>
              <a:rPr lang="en-US" sz="4000" b="1" dirty="0">
                <a:solidFill>
                  <a:srgbClr val="0092DA"/>
                </a:solidFill>
              </a:rPr>
              <a:t>Engineering, Procurement and Construction (EPC)/Design Build (DB) Contract</a:t>
            </a:r>
          </a:p>
        </p:txBody>
      </p:sp>
      <p:sp>
        <p:nvSpPr>
          <p:cNvPr id="50179" name="Rectangle 3"/>
          <p:cNvSpPr>
            <a:spLocks noGrp="1" noChangeArrowheads="1"/>
          </p:cNvSpPr>
          <p:nvPr>
            <p:ph type="body" idx="1"/>
          </p:nvPr>
        </p:nvSpPr>
        <p:spPr>
          <a:xfrm>
            <a:off x="462987" y="1690688"/>
            <a:ext cx="10890813" cy="4351338"/>
          </a:xfrm>
        </p:spPr>
        <p:txBody>
          <a:bodyPr>
            <a:normAutofit fontScale="92500" lnSpcReduction="10000"/>
          </a:bodyPr>
          <a:lstStyle/>
          <a:p>
            <a:pPr marL="0" indent="0">
              <a:buNone/>
            </a:pPr>
            <a:r>
              <a:rPr lang="en-US" dirty="0"/>
              <a:t>      Key provisions regarding climate change and resilience</a:t>
            </a:r>
            <a:br>
              <a:rPr lang="en-US" dirty="0"/>
            </a:br>
            <a:endParaRPr lang="en-US" sz="1800" dirty="0"/>
          </a:p>
          <a:p>
            <a:pPr lvl="1"/>
            <a:r>
              <a:rPr lang="en-US" sz="1800" dirty="0"/>
              <a:t>EPC/DB Contractor agrees to design, engineer and build the climate and resilience “plant” for a specified, fixed price (subject to certain adjustments, e.g., Force Majeure or party defaults).  </a:t>
            </a:r>
            <a:br>
              <a:rPr lang="en-US" sz="1800" dirty="0"/>
            </a:br>
            <a:endParaRPr lang="en-US" sz="1800" dirty="0"/>
          </a:p>
          <a:p>
            <a:pPr lvl="1"/>
            <a:r>
              <a:rPr lang="en-US" sz="1800" dirty="0"/>
              <a:t>EPC Contract </a:t>
            </a:r>
            <a:r>
              <a:rPr lang="en-US" sz="1800" dirty="0">
                <a:solidFill>
                  <a:srgbClr val="0092DA"/>
                </a:solidFill>
              </a:rPr>
              <a:t>prescribes the climate and resilience assets </a:t>
            </a:r>
            <a:r>
              <a:rPr lang="en-US" sz="1800" dirty="0"/>
              <a:t>that are to be built with specificity. </a:t>
            </a:r>
            <a:r>
              <a:rPr lang="en-US" sz="1800" dirty="0">
                <a:solidFill>
                  <a:srgbClr val="0092DA"/>
                </a:solidFill>
              </a:rPr>
              <a:t>Needs to satisfy requirements of Concession Agreement so that there is limited risk of Concessionaire being in breach of the Concession Agreement.</a:t>
            </a:r>
            <a:br>
              <a:rPr lang="en-US" sz="1800" dirty="0"/>
            </a:br>
            <a:endParaRPr lang="en-US" sz="1800" dirty="0"/>
          </a:p>
          <a:p>
            <a:pPr lvl="1"/>
            <a:r>
              <a:rPr lang="en-US" sz="1800" dirty="0"/>
              <a:t>Completion Tests (requirements, procedures, etc.) spelled out in EPC/DB Contract—key is to ensure plant successfully delivers </a:t>
            </a:r>
            <a:r>
              <a:rPr lang="en-US" sz="1800" dirty="0">
                <a:solidFill>
                  <a:srgbClr val="0092DA"/>
                </a:solidFill>
              </a:rPr>
              <a:t>operational and reliable climate change and resilience assets that will be able to generate revenues (in the form of availability payments) </a:t>
            </a:r>
            <a:r>
              <a:rPr lang="en-US" sz="1800" dirty="0"/>
              <a:t>expected by investors and lenders (and to preserve Concession Agreement).</a:t>
            </a:r>
          </a:p>
          <a:p>
            <a:pPr lvl="1"/>
            <a:endParaRPr lang="en-US" sz="1800" dirty="0"/>
          </a:p>
          <a:p>
            <a:pPr lvl="1"/>
            <a:r>
              <a:rPr lang="en-US" sz="1800" dirty="0"/>
              <a:t>Provides for </a:t>
            </a:r>
            <a:r>
              <a:rPr lang="en-US" sz="1800" i="1" dirty="0">
                <a:solidFill>
                  <a:schemeClr val="accent1"/>
                </a:solidFill>
              </a:rPr>
              <a:t>parallel </a:t>
            </a:r>
            <a:r>
              <a:rPr lang="en-US" sz="1800" dirty="0">
                <a:solidFill>
                  <a:schemeClr val="accent1"/>
                </a:solidFill>
              </a:rPr>
              <a:t>financial and other relief for EPC/DB Contractor in case of Force Majeure Events </a:t>
            </a:r>
            <a:r>
              <a:rPr lang="en-US" sz="1800" dirty="0"/>
              <a:t>and compensation for counterparty default and certain Force Majeure Events</a:t>
            </a:r>
            <a:r>
              <a:rPr lang="en-US" sz="1800" dirty="0">
                <a:solidFill>
                  <a:schemeClr val="accent1"/>
                </a:solidFill>
              </a:rPr>
              <a:t>, including Climate Events beyond those allocated to or shared by the Concessionaire</a:t>
            </a:r>
          </a:p>
          <a:p>
            <a:pPr lvl="1"/>
            <a:endParaRPr lang="en-US" sz="1800" dirty="0"/>
          </a:p>
          <a:p>
            <a:pPr lvl="1"/>
            <a:endParaRPr lang="en-US" dirty="0"/>
          </a:p>
        </p:txBody>
      </p:sp>
      <p:sp>
        <p:nvSpPr>
          <p:cNvPr id="4" name="Slide Number Placeholder 3"/>
          <p:cNvSpPr>
            <a:spLocks noGrp="1"/>
          </p:cNvSpPr>
          <p:nvPr>
            <p:ph type="sldNum" sz="quarter" idx="12"/>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100" b="1" kern="1200">
                <a:solidFill>
                  <a:schemeClr val="bg1"/>
                </a:solidFill>
                <a:latin typeface="Arial" charset="0"/>
                <a:ea typeface="+mn-ea"/>
                <a:cs typeface="Arial" charset="0"/>
              </a:defRPr>
            </a:lvl1pPr>
            <a:lvl2pPr marL="457200" algn="ctr" rtl="0" fontAlgn="base">
              <a:spcBef>
                <a:spcPct val="0"/>
              </a:spcBef>
              <a:spcAft>
                <a:spcPct val="0"/>
              </a:spcAft>
              <a:defRPr sz="2000" kern="1200">
                <a:solidFill>
                  <a:schemeClr val="bg1"/>
                </a:solidFill>
                <a:latin typeface="Arial" charset="0"/>
                <a:ea typeface="+mn-ea"/>
                <a:cs typeface="Arial" charset="0"/>
              </a:defRPr>
            </a:lvl2pPr>
            <a:lvl3pPr marL="914400" algn="ctr" rtl="0" fontAlgn="base">
              <a:spcBef>
                <a:spcPct val="0"/>
              </a:spcBef>
              <a:spcAft>
                <a:spcPct val="0"/>
              </a:spcAft>
              <a:defRPr sz="2000" kern="1200">
                <a:solidFill>
                  <a:schemeClr val="bg1"/>
                </a:solidFill>
                <a:latin typeface="Arial" charset="0"/>
                <a:ea typeface="+mn-ea"/>
                <a:cs typeface="Arial" charset="0"/>
              </a:defRPr>
            </a:lvl3pPr>
            <a:lvl4pPr marL="1371600" algn="ctr" rtl="0" fontAlgn="base">
              <a:spcBef>
                <a:spcPct val="0"/>
              </a:spcBef>
              <a:spcAft>
                <a:spcPct val="0"/>
              </a:spcAft>
              <a:defRPr sz="2000" kern="1200">
                <a:solidFill>
                  <a:schemeClr val="bg1"/>
                </a:solidFill>
                <a:latin typeface="Arial" charset="0"/>
                <a:ea typeface="+mn-ea"/>
                <a:cs typeface="Arial" charset="0"/>
              </a:defRPr>
            </a:lvl4pPr>
            <a:lvl5pPr marL="1828800" algn="ctr" rtl="0" fontAlgn="base">
              <a:spcBef>
                <a:spcPct val="0"/>
              </a:spcBef>
              <a:spcAft>
                <a:spcPct val="0"/>
              </a:spcAft>
              <a:defRPr sz="2000" kern="1200">
                <a:solidFill>
                  <a:schemeClr val="bg1"/>
                </a:solidFill>
                <a:latin typeface="Arial" charset="0"/>
                <a:ea typeface="+mn-ea"/>
                <a:cs typeface="Arial" charset="0"/>
              </a:defRPr>
            </a:lvl5pPr>
            <a:lvl6pPr marL="2286000" algn="l" defTabSz="914400" rtl="0" eaLnBrk="1" latinLnBrk="0" hangingPunct="1">
              <a:defRPr sz="2000" kern="1200">
                <a:solidFill>
                  <a:schemeClr val="bg1"/>
                </a:solidFill>
                <a:latin typeface="Arial" charset="0"/>
                <a:ea typeface="+mn-ea"/>
                <a:cs typeface="Arial" charset="0"/>
              </a:defRPr>
            </a:lvl6pPr>
            <a:lvl7pPr marL="2743200" algn="l" defTabSz="914400" rtl="0" eaLnBrk="1" latinLnBrk="0" hangingPunct="1">
              <a:defRPr sz="2000" kern="1200">
                <a:solidFill>
                  <a:schemeClr val="bg1"/>
                </a:solidFill>
                <a:latin typeface="Arial" charset="0"/>
                <a:ea typeface="+mn-ea"/>
                <a:cs typeface="Arial" charset="0"/>
              </a:defRPr>
            </a:lvl7pPr>
            <a:lvl8pPr marL="3200400" algn="l" defTabSz="914400" rtl="0" eaLnBrk="1" latinLnBrk="0" hangingPunct="1">
              <a:defRPr sz="2000" kern="1200">
                <a:solidFill>
                  <a:schemeClr val="bg1"/>
                </a:solidFill>
                <a:latin typeface="Arial" charset="0"/>
                <a:ea typeface="+mn-ea"/>
                <a:cs typeface="Arial" charset="0"/>
              </a:defRPr>
            </a:lvl8pPr>
            <a:lvl9pPr marL="3657600" algn="l" defTabSz="914400" rtl="0" eaLnBrk="1" latinLnBrk="0" hangingPunct="1">
              <a:defRPr sz="2000" kern="1200">
                <a:solidFill>
                  <a:schemeClr val="bg1"/>
                </a:solidFill>
                <a:latin typeface="Arial" charset="0"/>
                <a:ea typeface="+mn-ea"/>
                <a:cs typeface="Arial" charset="0"/>
              </a:defRPr>
            </a:lvl9pPr>
          </a:lstStyle>
          <a:p>
            <a:pPr>
              <a:defRPr/>
            </a:pPr>
            <a:fld id="{76C0F474-55C2-4547-975D-E80CF66A153D}" type="slidenum">
              <a:rPr lang="en-US" smtClean="0"/>
              <a:pPr>
                <a:defRPr/>
              </a:pPr>
              <a:t>29</a:t>
            </a:fld>
            <a:endParaRPr lang="en-US" dirty="0"/>
          </a:p>
        </p:txBody>
      </p:sp>
    </p:spTree>
    <p:extLst>
      <p:ext uri="{BB962C8B-B14F-4D97-AF65-F5344CB8AC3E}">
        <p14:creationId xmlns:p14="http://schemas.microsoft.com/office/powerpoint/2010/main" val="1289034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FD02-1684-4D96-95FE-DB6109DCAC32}"/>
              </a:ext>
            </a:extLst>
          </p:cNvPr>
          <p:cNvSpPr>
            <a:spLocks noGrp="1"/>
          </p:cNvSpPr>
          <p:nvPr>
            <p:ph type="title"/>
          </p:nvPr>
        </p:nvSpPr>
        <p:spPr/>
        <p:txBody>
          <a:bodyPr/>
          <a:lstStyle/>
          <a:p>
            <a:r>
              <a:rPr lang="en-US" dirty="0">
                <a:solidFill>
                  <a:schemeClr val="accent1"/>
                </a:solidFill>
              </a:rPr>
              <a:t>Today’s Presenters </a:t>
            </a:r>
          </a:p>
        </p:txBody>
      </p:sp>
      <p:sp>
        <p:nvSpPr>
          <p:cNvPr id="4" name="Google Shape;124;p17">
            <a:extLst>
              <a:ext uri="{FF2B5EF4-FFF2-40B4-BE49-F238E27FC236}">
                <a16:creationId xmlns:a16="http://schemas.microsoft.com/office/drawing/2014/main" id="{C409E82A-50A5-4F9D-9265-DAC6168CEFD9}"/>
              </a:ext>
            </a:extLst>
          </p:cNvPr>
          <p:cNvSpPr txBox="1"/>
          <p:nvPr/>
        </p:nvSpPr>
        <p:spPr>
          <a:xfrm>
            <a:off x="1169736" y="4147836"/>
            <a:ext cx="3140585"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dk1"/>
                </a:solidFill>
                <a:latin typeface="Calibri"/>
                <a:cs typeface="Calibri"/>
                <a:sym typeface="Calibri"/>
              </a:rPr>
              <a:t>Chris Kane P.E., J.D.</a:t>
            </a:r>
          </a:p>
          <a:p>
            <a:pPr marL="0" marR="0" lvl="0" indent="0" algn="ctr" rtl="0">
              <a:spcBef>
                <a:spcPts val="0"/>
              </a:spcBef>
              <a:spcAft>
                <a:spcPts val="0"/>
              </a:spcAft>
              <a:buNone/>
            </a:pPr>
            <a:r>
              <a:rPr lang="en-US" dirty="0">
                <a:solidFill>
                  <a:schemeClr val="dk1"/>
                </a:solidFill>
                <a:latin typeface="Calibri"/>
                <a:cs typeface="Calibri"/>
                <a:sym typeface="Calibri"/>
              </a:rPr>
              <a:t>President </a:t>
            </a:r>
          </a:p>
          <a:p>
            <a:pPr marL="0" marR="0" lvl="0" indent="0" algn="ctr" rtl="0">
              <a:spcBef>
                <a:spcPts val="0"/>
              </a:spcBef>
              <a:spcAft>
                <a:spcPts val="0"/>
              </a:spcAft>
              <a:buNone/>
            </a:pPr>
            <a:r>
              <a:rPr lang="en-US" dirty="0">
                <a:solidFill>
                  <a:schemeClr val="dk1"/>
                </a:solidFill>
                <a:latin typeface="Calibri"/>
                <a:cs typeface="Calibri"/>
                <a:sym typeface="Calibri"/>
              </a:rPr>
              <a:t>P3 Collaborative LLC</a:t>
            </a:r>
          </a:p>
          <a:p>
            <a:pPr marL="0" marR="0" lvl="0" indent="0" algn="ctr" rtl="0">
              <a:spcBef>
                <a:spcPts val="0"/>
              </a:spcBef>
              <a:spcAft>
                <a:spcPts val="0"/>
              </a:spcAft>
              <a:buNone/>
            </a:pPr>
            <a:r>
              <a:rPr lang="en-US" dirty="0">
                <a:solidFill>
                  <a:schemeClr val="dk1"/>
                </a:solidFill>
                <a:latin typeface="Calibri"/>
                <a:cs typeface="Calibri"/>
                <a:sym typeface="Calibri"/>
              </a:rPr>
              <a:t>Washington DC-Princeton NJ</a:t>
            </a:r>
            <a:endParaRPr dirty="0"/>
          </a:p>
        </p:txBody>
      </p:sp>
      <p:sp>
        <p:nvSpPr>
          <p:cNvPr id="5" name="Google Shape;125;p17">
            <a:extLst>
              <a:ext uri="{FF2B5EF4-FFF2-40B4-BE49-F238E27FC236}">
                <a16:creationId xmlns:a16="http://schemas.microsoft.com/office/drawing/2014/main" id="{36E38606-5A77-415D-ACDE-AE0E609CFA19}"/>
              </a:ext>
            </a:extLst>
          </p:cNvPr>
          <p:cNvSpPr/>
          <p:nvPr/>
        </p:nvSpPr>
        <p:spPr>
          <a:xfrm>
            <a:off x="4459432" y="4147836"/>
            <a:ext cx="3140585"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Patricia </a:t>
            </a:r>
            <a:r>
              <a:rPr lang="en-US" sz="2400" b="1" dirty="0" err="1">
                <a:solidFill>
                  <a:schemeClr val="dk1"/>
                </a:solidFill>
                <a:latin typeface="Calibri"/>
                <a:ea typeface="Calibri"/>
                <a:cs typeface="Calibri"/>
                <a:sym typeface="Calibri"/>
              </a:rPr>
              <a:t>Sulser</a:t>
            </a:r>
            <a:endParaRPr lang="en-US" sz="24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dirty="0">
                <a:solidFill>
                  <a:schemeClr val="dk1"/>
                </a:solidFill>
                <a:latin typeface="Calibri"/>
                <a:cs typeface="Calibri"/>
                <a:sym typeface="Calibri"/>
              </a:rPr>
              <a:t>International Development</a:t>
            </a:r>
          </a:p>
          <a:p>
            <a:pPr marL="0" marR="0" lvl="0" indent="0" algn="ctr" rtl="0">
              <a:spcBef>
                <a:spcPts val="0"/>
              </a:spcBef>
              <a:spcAft>
                <a:spcPts val="0"/>
              </a:spcAft>
              <a:buNone/>
            </a:pPr>
            <a:r>
              <a:rPr lang="en-US" dirty="0">
                <a:solidFill>
                  <a:schemeClr val="dk1"/>
                </a:solidFill>
                <a:latin typeface="Calibri"/>
                <a:cs typeface="Calibri"/>
                <a:sym typeface="Calibri"/>
              </a:rPr>
              <a:t>Consultant</a:t>
            </a:r>
          </a:p>
          <a:p>
            <a:pPr marL="0" marR="0" lvl="0" indent="0" algn="ctr" rtl="0">
              <a:spcBef>
                <a:spcPts val="0"/>
              </a:spcBef>
              <a:spcAft>
                <a:spcPts val="0"/>
              </a:spcAft>
              <a:buNone/>
            </a:pPr>
            <a:r>
              <a:rPr lang="en-US" dirty="0">
                <a:solidFill>
                  <a:schemeClr val="dk1"/>
                </a:solidFill>
                <a:latin typeface="Calibri"/>
                <a:cs typeface="Calibri"/>
                <a:sym typeface="Calibri"/>
              </a:rPr>
              <a:t>Former IFC Global Lead</a:t>
            </a:r>
          </a:p>
          <a:p>
            <a:pPr marL="0" marR="0" lvl="0" indent="0" algn="ctr" rtl="0">
              <a:spcBef>
                <a:spcPts val="0"/>
              </a:spcBef>
              <a:spcAft>
                <a:spcPts val="0"/>
              </a:spcAft>
              <a:buNone/>
            </a:pPr>
            <a:r>
              <a:rPr lang="en-US" dirty="0">
                <a:solidFill>
                  <a:schemeClr val="dk1"/>
                </a:solidFill>
                <a:latin typeface="Calibri"/>
                <a:cs typeface="Calibri"/>
                <a:sym typeface="Calibri"/>
              </a:rPr>
              <a:t>IFC </a:t>
            </a:r>
            <a:r>
              <a:rPr lang="en-US" dirty="0" err="1">
                <a:solidFill>
                  <a:schemeClr val="dk1"/>
                </a:solidFill>
                <a:latin typeface="Calibri"/>
                <a:cs typeface="Calibri"/>
                <a:sym typeface="Calibri"/>
              </a:rPr>
              <a:t>InfraVentures</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1" name="Google Shape;125;p17">
            <a:extLst>
              <a:ext uri="{FF2B5EF4-FFF2-40B4-BE49-F238E27FC236}">
                <a16:creationId xmlns:a16="http://schemas.microsoft.com/office/drawing/2014/main" id="{D9C20825-4DC4-46D8-B1CB-36B5685DF2E3}"/>
              </a:ext>
            </a:extLst>
          </p:cNvPr>
          <p:cNvSpPr/>
          <p:nvPr/>
        </p:nvSpPr>
        <p:spPr>
          <a:xfrm>
            <a:off x="8004458" y="4147836"/>
            <a:ext cx="3140585"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dk1"/>
                </a:solidFill>
                <a:latin typeface="Calibri" panose="020F0502020204030204" pitchFamily="34" charset="0"/>
                <a:ea typeface="Calibri"/>
                <a:cs typeface="Calibri" panose="020F0502020204030204" pitchFamily="34" charset="0"/>
                <a:sym typeface="Calibri"/>
              </a:rPr>
              <a:t>John </a:t>
            </a:r>
            <a:r>
              <a:rPr lang="en-US" sz="2400" b="1" dirty="0" err="1">
                <a:solidFill>
                  <a:schemeClr val="dk1"/>
                </a:solidFill>
                <a:latin typeface="Calibri" panose="020F0502020204030204" pitchFamily="34" charset="0"/>
                <a:ea typeface="Calibri"/>
                <a:cs typeface="Calibri" panose="020F0502020204030204" pitchFamily="34" charset="0"/>
                <a:sym typeface="Calibri"/>
              </a:rPr>
              <a:t>Buttarrazi</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a:p>
            <a:pPr algn="ctr"/>
            <a:r>
              <a:rPr lang="en-US" dirty="0">
                <a:latin typeface="Calibri" panose="020F0502020204030204" pitchFamily="34" charset="0"/>
                <a:cs typeface="Calibri" panose="020F0502020204030204" pitchFamily="34" charset="0"/>
              </a:rPr>
              <a:t>Adjunct Professor, Georgetown University</a:t>
            </a:r>
          </a:p>
          <a:p>
            <a:pPr algn="ctr"/>
            <a:r>
              <a:rPr lang="en-US" dirty="0">
                <a:latin typeface="Calibri" panose="020F0502020204030204" pitchFamily="34" charset="0"/>
                <a:cs typeface="Calibri" panose="020F0502020204030204" pitchFamily="34" charset="0"/>
              </a:rPr>
              <a:t>Founder, P3 Results LLC</a:t>
            </a:r>
          </a:p>
        </p:txBody>
      </p:sp>
      <p:pic>
        <p:nvPicPr>
          <p:cNvPr id="7" name="Picture 6" descr="A person in a suit and tie&#10;&#10;Description automatically generated with medium confidence">
            <a:extLst>
              <a:ext uri="{FF2B5EF4-FFF2-40B4-BE49-F238E27FC236}">
                <a16:creationId xmlns:a16="http://schemas.microsoft.com/office/drawing/2014/main" id="{5FF8F01B-0EA0-4ADB-A071-D382D9A57677}"/>
              </a:ext>
            </a:extLst>
          </p:cNvPr>
          <p:cNvPicPr>
            <a:picLocks noChangeAspect="1"/>
          </p:cNvPicPr>
          <p:nvPr/>
        </p:nvPicPr>
        <p:blipFill rotWithShape="1">
          <a:blip r:embed="rId3">
            <a:extLst>
              <a:ext uri="{28A0092B-C50C-407E-A947-70E740481C1C}">
                <a14:useLocalDpi xmlns:a14="http://schemas.microsoft.com/office/drawing/2010/main" val="0"/>
              </a:ext>
            </a:extLst>
          </a:blip>
          <a:srcRect r="8934" b="27408"/>
          <a:stretch/>
        </p:blipFill>
        <p:spPr>
          <a:xfrm>
            <a:off x="1697127" y="1866297"/>
            <a:ext cx="2202706" cy="2281539"/>
          </a:xfrm>
          <a:prstGeom prst="rect">
            <a:avLst/>
          </a:prstGeom>
        </p:spPr>
      </p:pic>
      <p:pic>
        <p:nvPicPr>
          <p:cNvPr id="9" name="Picture 8" descr="A person in a suit and tie&#10;&#10;Description automatically generated with medium confidence">
            <a:extLst>
              <a:ext uri="{FF2B5EF4-FFF2-40B4-BE49-F238E27FC236}">
                <a16:creationId xmlns:a16="http://schemas.microsoft.com/office/drawing/2014/main" id="{BE814FC6-3B59-4C00-B8B5-51AAC11EB84F}"/>
              </a:ext>
            </a:extLst>
          </p:cNvPr>
          <p:cNvPicPr>
            <a:picLocks noChangeAspect="1"/>
          </p:cNvPicPr>
          <p:nvPr/>
        </p:nvPicPr>
        <p:blipFill rotWithShape="1">
          <a:blip r:embed="rId4">
            <a:extLst>
              <a:ext uri="{28A0092B-C50C-407E-A947-70E740481C1C}">
                <a14:useLocalDpi xmlns:a14="http://schemas.microsoft.com/office/drawing/2010/main" val="0"/>
              </a:ext>
            </a:extLst>
          </a:blip>
          <a:srcRect l="13565" r="12332" b="16539"/>
          <a:stretch/>
        </p:blipFill>
        <p:spPr>
          <a:xfrm>
            <a:off x="8730028" y="1866297"/>
            <a:ext cx="2025755" cy="2281539"/>
          </a:xfrm>
          <a:prstGeom prst="rect">
            <a:avLst/>
          </a:prstGeom>
        </p:spPr>
      </p:pic>
      <p:pic>
        <p:nvPicPr>
          <p:cNvPr id="13" name="Picture 12" descr="A picture containing person, indoor&#10;&#10;Description automatically generated">
            <a:extLst>
              <a:ext uri="{FF2B5EF4-FFF2-40B4-BE49-F238E27FC236}">
                <a16:creationId xmlns:a16="http://schemas.microsoft.com/office/drawing/2014/main" id="{A34F4862-65F4-494E-8DEC-AAAF72D601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083" y="2077630"/>
            <a:ext cx="2025754" cy="2070206"/>
          </a:xfrm>
          <a:prstGeom prst="rect">
            <a:avLst/>
          </a:prstGeom>
        </p:spPr>
      </p:pic>
    </p:spTree>
    <p:extLst>
      <p:ext uri="{BB962C8B-B14F-4D97-AF65-F5344CB8AC3E}">
        <p14:creationId xmlns:p14="http://schemas.microsoft.com/office/powerpoint/2010/main" val="1021488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Autofit/>
          </a:bodyPr>
          <a:lstStyle/>
          <a:p>
            <a:r>
              <a:rPr lang="en-US" b="1" dirty="0">
                <a:solidFill>
                  <a:srgbClr val="0092DA"/>
                </a:solidFill>
              </a:rPr>
              <a:t>Commercial Contract (e.g., Operations &amp; Maintenance Agreement)</a:t>
            </a:r>
          </a:p>
        </p:txBody>
      </p:sp>
      <p:sp>
        <p:nvSpPr>
          <p:cNvPr id="33795" name="Rectangle 3"/>
          <p:cNvSpPr>
            <a:spLocks noGrp="1" noChangeArrowheads="1"/>
          </p:cNvSpPr>
          <p:nvPr>
            <p:ph type="body" idx="1"/>
          </p:nvPr>
        </p:nvSpPr>
        <p:spPr>
          <a:xfrm>
            <a:off x="838199" y="1690688"/>
            <a:ext cx="9671613" cy="4649337"/>
          </a:xfrm>
        </p:spPr>
        <p:txBody>
          <a:bodyPr>
            <a:normAutofit/>
          </a:bodyPr>
          <a:lstStyle/>
          <a:p>
            <a:pPr marL="0" indent="0">
              <a:buNone/>
            </a:pPr>
            <a:r>
              <a:rPr lang="en-US" dirty="0"/>
              <a:t>Key provisions regarding climate change and resilience </a:t>
            </a:r>
          </a:p>
          <a:p>
            <a:r>
              <a:rPr lang="en-US" sz="1800" dirty="0"/>
              <a:t>Concessionaire agrees to operate and maintain the </a:t>
            </a:r>
            <a:r>
              <a:rPr lang="en-US" sz="1800" dirty="0">
                <a:solidFill>
                  <a:srgbClr val="0092DA"/>
                </a:solidFill>
              </a:rPr>
              <a:t>climate and resilience project assets to meet detailed industry standards</a:t>
            </a:r>
          </a:p>
          <a:p>
            <a:r>
              <a:rPr lang="en-US" sz="1800" dirty="0"/>
              <a:t>Government agrees to pay for the O&amp;M if it meets the contractual requirements at an agreed price.</a:t>
            </a:r>
          </a:p>
          <a:p>
            <a:pPr lvl="1"/>
            <a:r>
              <a:rPr lang="en-US" sz="1800" dirty="0"/>
              <a:t>Clarity on Concessionaire’s duties and risks assumed—especially around climate events and resilience</a:t>
            </a:r>
          </a:p>
          <a:p>
            <a:pPr lvl="1"/>
            <a:r>
              <a:rPr lang="en-US" sz="1800" dirty="0"/>
              <a:t>Project’s revenue stream</a:t>
            </a:r>
          </a:p>
          <a:p>
            <a:pPr lvl="1"/>
            <a:r>
              <a:rPr lang="en-US" sz="1800" dirty="0"/>
              <a:t>Government ability to pay</a:t>
            </a:r>
          </a:p>
          <a:p>
            <a:pPr lvl="1"/>
            <a:r>
              <a:rPr lang="en-US" sz="1800" dirty="0"/>
              <a:t>PRI or Partial Risk Guarantees may be required  </a:t>
            </a:r>
          </a:p>
          <a:p>
            <a:pPr lvl="1"/>
            <a:r>
              <a:rPr lang="en-US" sz="1800" dirty="0"/>
              <a:t>Affordability if relevant</a:t>
            </a:r>
          </a:p>
          <a:p>
            <a:r>
              <a:rPr lang="en-US" sz="1800" dirty="0">
                <a:solidFill>
                  <a:schemeClr val="accent1"/>
                </a:solidFill>
              </a:rPr>
              <a:t>Force Majeure Relief and Termination Rights to match other PPP Contracts</a:t>
            </a:r>
          </a:p>
          <a:p>
            <a:pPr lvl="1"/>
            <a:endParaRPr lang="en-US" dirty="0">
              <a:solidFill>
                <a:schemeClr val="accent1"/>
              </a:solidFill>
            </a:endParaRPr>
          </a:p>
          <a:p>
            <a:endParaRPr lang="en-US" dirty="0"/>
          </a:p>
        </p:txBody>
      </p:sp>
      <p:sp>
        <p:nvSpPr>
          <p:cNvPr id="4" name="Slide Number Placeholder 3"/>
          <p:cNvSpPr>
            <a:spLocks noGrp="1"/>
          </p:cNvSpPr>
          <p:nvPr>
            <p:ph type="sldNum" sz="quarter" idx="12"/>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100" b="1" kern="1200">
                <a:solidFill>
                  <a:schemeClr val="bg1"/>
                </a:solidFill>
                <a:latin typeface="Arial" charset="0"/>
                <a:ea typeface="+mn-ea"/>
                <a:cs typeface="Arial" charset="0"/>
              </a:defRPr>
            </a:lvl1pPr>
            <a:lvl2pPr marL="457200" algn="ctr" rtl="0" fontAlgn="base">
              <a:spcBef>
                <a:spcPct val="0"/>
              </a:spcBef>
              <a:spcAft>
                <a:spcPct val="0"/>
              </a:spcAft>
              <a:defRPr sz="2000" kern="1200">
                <a:solidFill>
                  <a:schemeClr val="bg1"/>
                </a:solidFill>
                <a:latin typeface="Arial" charset="0"/>
                <a:ea typeface="+mn-ea"/>
                <a:cs typeface="Arial" charset="0"/>
              </a:defRPr>
            </a:lvl2pPr>
            <a:lvl3pPr marL="914400" algn="ctr" rtl="0" fontAlgn="base">
              <a:spcBef>
                <a:spcPct val="0"/>
              </a:spcBef>
              <a:spcAft>
                <a:spcPct val="0"/>
              </a:spcAft>
              <a:defRPr sz="2000" kern="1200">
                <a:solidFill>
                  <a:schemeClr val="bg1"/>
                </a:solidFill>
                <a:latin typeface="Arial" charset="0"/>
                <a:ea typeface="+mn-ea"/>
                <a:cs typeface="Arial" charset="0"/>
              </a:defRPr>
            </a:lvl3pPr>
            <a:lvl4pPr marL="1371600" algn="ctr" rtl="0" fontAlgn="base">
              <a:spcBef>
                <a:spcPct val="0"/>
              </a:spcBef>
              <a:spcAft>
                <a:spcPct val="0"/>
              </a:spcAft>
              <a:defRPr sz="2000" kern="1200">
                <a:solidFill>
                  <a:schemeClr val="bg1"/>
                </a:solidFill>
                <a:latin typeface="Arial" charset="0"/>
                <a:ea typeface="+mn-ea"/>
                <a:cs typeface="Arial" charset="0"/>
              </a:defRPr>
            </a:lvl4pPr>
            <a:lvl5pPr marL="1828800" algn="ctr" rtl="0" fontAlgn="base">
              <a:spcBef>
                <a:spcPct val="0"/>
              </a:spcBef>
              <a:spcAft>
                <a:spcPct val="0"/>
              </a:spcAft>
              <a:defRPr sz="2000" kern="1200">
                <a:solidFill>
                  <a:schemeClr val="bg1"/>
                </a:solidFill>
                <a:latin typeface="Arial" charset="0"/>
                <a:ea typeface="+mn-ea"/>
                <a:cs typeface="Arial" charset="0"/>
              </a:defRPr>
            </a:lvl5pPr>
            <a:lvl6pPr marL="2286000" algn="l" defTabSz="914400" rtl="0" eaLnBrk="1" latinLnBrk="0" hangingPunct="1">
              <a:defRPr sz="2000" kern="1200">
                <a:solidFill>
                  <a:schemeClr val="bg1"/>
                </a:solidFill>
                <a:latin typeface="Arial" charset="0"/>
                <a:ea typeface="+mn-ea"/>
                <a:cs typeface="Arial" charset="0"/>
              </a:defRPr>
            </a:lvl6pPr>
            <a:lvl7pPr marL="2743200" algn="l" defTabSz="914400" rtl="0" eaLnBrk="1" latinLnBrk="0" hangingPunct="1">
              <a:defRPr sz="2000" kern="1200">
                <a:solidFill>
                  <a:schemeClr val="bg1"/>
                </a:solidFill>
                <a:latin typeface="Arial" charset="0"/>
                <a:ea typeface="+mn-ea"/>
                <a:cs typeface="Arial" charset="0"/>
              </a:defRPr>
            </a:lvl7pPr>
            <a:lvl8pPr marL="3200400" algn="l" defTabSz="914400" rtl="0" eaLnBrk="1" latinLnBrk="0" hangingPunct="1">
              <a:defRPr sz="2000" kern="1200">
                <a:solidFill>
                  <a:schemeClr val="bg1"/>
                </a:solidFill>
                <a:latin typeface="Arial" charset="0"/>
                <a:ea typeface="+mn-ea"/>
                <a:cs typeface="Arial" charset="0"/>
              </a:defRPr>
            </a:lvl8pPr>
            <a:lvl9pPr marL="3657600" algn="l" defTabSz="914400" rtl="0" eaLnBrk="1" latinLnBrk="0" hangingPunct="1">
              <a:defRPr sz="2000" kern="1200">
                <a:solidFill>
                  <a:schemeClr val="bg1"/>
                </a:solidFill>
                <a:latin typeface="Arial" charset="0"/>
                <a:ea typeface="+mn-ea"/>
                <a:cs typeface="Arial" charset="0"/>
              </a:defRPr>
            </a:lvl9pPr>
          </a:lstStyle>
          <a:p>
            <a:pPr>
              <a:defRPr/>
            </a:pPr>
            <a:fld id="{76C0F474-55C2-4547-975D-E80CF66A153D}" type="slidenum">
              <a:rPr lang="en-US" smtClean="0"/>
              <a:pPr>
                <a:defRPr/>
              </a:pPr>
              <a:t>30</a:t>
            </a:fld>
            <a:endParaRPr lang="en-US" dirty="0"/>
          </a:p>
        </p:txBody>
      </p:sp>
    </p:spTree>
    <p:extLst>
      <p:ext uri="{BB962C8B-B14F-4D97-AF65-F5344CB8AC3E}">
        <p14:creationId xmlns:p14="http://schemas.microsoft.com/office/powerpoint/2010/main" val="1604233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en-US" b="1" dirty="0">
                <a:solidFill>
                  <a:srgbClr val="0092DA"/>
                </a:solidFill>
              </a:rPr>
              <a:t>Termination and Compensation</a:t>
            </a:r>
          </a:p>
        </p:txBody>
      </p:sp>
      <p:sp>
        <p:nvSpPr>
          <p:cNvPr id="54275" name="Rectangle 3"/>
          <p:cNvSpPr>
            <a:spLocks noGrp="1" noChangeArrowheads="1"/>
          </p:cNvSpPr>
          <p:nvPr>
            <p:ph type="body" idx="1"/>
          </p:nvPr>
        </p:nvSpPr>
        <p:spPr>
          <a:xfrm>
            <a:off x="1309205" y="1690687"/>
            <a:ext cx="9281629" cy="4745037"/>
          </a:xfrm>
        </p:spPr>
        <p:txBody>
          <a:bodyPr>
            <a:normAutofit/>
          </a:bodyPr>
          <a:lstStyle/>
          <a:p>
            <a:pPr marL="0" indent="0">
              <a:buNone/>
            </a:pPr>
            <a:r>
              <a:rPr lang="en-US" sz="2400" b="1" dirty="0">
                <a:solidFill>
                  <a:schemeClr val="accent1"/>
                </a:solidFill>
              </a:rPr>
              <a:t>Termination Rights</a:t>
            </a:r>
            <a:br>
              <a:rPr lang="en-US" sz="2400" dirty="0"/>
            </a:br>
            <a:endParaRPr lang="en-US" sz="2400" dirty="0"/>
          </a:p>
          <a:p>
            <a:pPr lvl="2"/>
            <a:r>
              <a:rPr lang="en-US" dirty="0"/>
              <a:t>Government Default</a:t>
            </a:r>
          </a:p>
          <a:p>
            <a:pPr lvl="2"/>
            <a:r>
              <a:rPr lang="en-US" dirty="0"/>
              <a:t>Concessionaire Default</a:t>
            </a:r>
          </a:p>
          <a:p>
            <a:pPr lvl="2"/>
            <a:r>
              <a:rPr lang="en-US" dirty="0"/>
              <a:t>Extended Natural Force Majeure</a:t>
            </a:r>
          </a:p>
          <a:p>
            <a:pPr lvl="2"/>
            <a:r>
              <a:rPr lang="en-US" dirty="0"/>
              <a:t>Political Force Majeure not compensated to Concessionaire or invalidating PPP Contracts</a:t>
            </a:r>
          </a:p>
          <a:p>
            <a:pPr lvl="2"/>
            <a:r>
              <a:rPr lang="en-US" dirty="0">
                <a:solidFill>
                  <a:schemeClr val="accent1"/>
                </a:solidFill>
              </a:rPr>
              <a:t>Change in Law not compensated to Concessionaire</a:t>
            </a:r>
          </a:p>
          <a:p>
            <a:pPr lvl="2"/>
            <a:r>
              <a:rPr lang="en-US" dirty="0">
                <a:solidFill>
                  <a:schemeClr val="accent1"/>
                </a:solidFill>
              </a:rPr>
              <a:t>Climate Events not allocated to or shared by Concessionaire</a:t>
            </a:r>
          </a:p>
          <a:p>
            <a:endParaRPr lang="en-US" dirty="0"/>
          </a:p>
          <a:p>
            <a:pPr lvl="3">
              <a:lnSpc>
                <a:spcPct val="90000"/>
              </a:lnSpc>
            </a:pPr>
            <a:endParaRPr lang="en-US" dirty="0"/>
          </a:p>
          <a:p>
            <a:pPr lvl="3">
              <a:lnSpc>
                <a:spcPct val="90000"/>
              </a:lnSpc>
            </a:pPr>
            <a:endParaRPr lang="en-US" dirty="0"/>
          </a:p>
        </p:txBody>
      </p:sp>
      <p:sp>
        <p:nvSpPr>
          <p:cNvPr id="4" name="Slide Number Placeholder 3"/>
          <p:cNvSpPr>
            <a:spLocks noGrp="1"/>
          </p:cNvSpPr>
          <p:nvPr>
            <p:ph type="sldNum" sz="quarter" idx="12"/>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100" b="1" kern="1200">
                <a:solidFill>
                  <a:schemeClr val="bg1"/>
                </a:solidFill>
                <a:latin typeface="Arial" charset="0"/>
                <a:ea typeface="+mn-ea"/>
                <a:cs typeface="Arial" charset="0"/>
              </a:defRPr>
            </a:lvl1pPr>
            <a:lvl2pPr marL="457200" algn="ctr" rtl="0" fontAlgn="base">
              <a:spcBef>
                <a:spcPct val="0"/>
              </a:spcBef>
              <a:spcAft>
                <a:spcPct val="0"/>
              </a:spcAft>
              <a:defRPr sz="2000" kern="1200">
                <a:solidFill>
                  <a:schemeClr val="bg1"/>
                </a:solidFill>
                <a:latin typeface="Arial" charset="0"/>
                <a:ea typeface="+mn-ea"/>
                <a:cs typeface="Arial" charset="0"/>
              </a:defRPr>
            </a:lvl2pPr>
            <a:lvl3pPr marL="914400" algn="ctr" rtl="0" fontAlgn="base">
              <a:spcBef>
                <a:spcPct val="0"/>
              </a:spcBef>
              <a:spcAft>
                <a:spcPct val="0"/>
              </a:spcAft>
              <a:defRPr sz="2000" kern="1200">
                <a:solidFill>
                  <a:schemeClr val="bg1"/>
                </a:solidFill>
                <a:latin typeface="Arial" charset="0"/>
                <a:ea typeface="+mn-ea"/>
                <a:cs typeface="Arial" charset="0"/>
              </a:defRPr>
            </a:lvl3pPr>
            <a:lvl4pPr marL="1371600" algn="ctr" rtl="0" fontAlgn="base">
              <a:spcBef>
                <a:spcPct val="0"/>
              </a:spcBef>
              <a:spcAft>
                <a:spcPct val="0"/>
              </a:spcAft>
              <a:defRPr sz="2000" kern="1200">
                <a:solidFill>
                  <a:schemeClr val="bg1"/>
                </a:solidFill>
                <a:latin typeface="Arial" charset="0"/>
                <a:ea typeface="+mn-ea"/>
                <a:cs typeface="Arial" charset="0"/>
              </a:defRPr>
            </a:lvl4pPr>
            <a:lvl5pPr marL="1828800" algn="ctr" rtl="0" fontAlgn="base">
              <a:spcBef>
                <a:spcPct val="0"/>
              </a:spcBef>
              <a:spcAft>
                <a:spcPct val="0"/>
              </a:spcAft>
              <a:defRPr sz="2000" kern="1200">
                <a:solidFill>
                  <a:schemeClr val="bg1"/>
                </a:solidFill>
                <a:latin typeface="Arial" charset="0"/>
                <a:ea typeface="+mn-ea"/>
                <a:cs typeface="Arial" charset="0"/>
              </a:defRPr>
            </a:lvl5pPr>
            <a:lvl6pPr marL="2286000" algn="l" defTabSz="914400" rtl="0" eaLnBrk="1" latinLnBrk="0" hangingPunct="1">
              <a:defRPr sz="2000" kern="1200">
                <a:solidFill>
                  <a:schemeClr val="bg1"/>
                </a:solidFill>
                <a:latin typeface="Arial" charset="0"/>
                <a:ea typeface="+mn-ea"/>
                <a:cs typeface="Arial" charset="0"/>
              </a:defRPr>
            </a:lvl6pPr>
            <a:lvl7pPr marL="2743200" algn="l" defTabSz="914400" rtl="0" eaLnBrk="1" latinLnBrk="0" hangingPunct="1">
              <a:defRPr sz="2000" kern="1200">
                <a:solidFill>
                  <a:schemeClr val="bg1"/>
                </a:solidFill>
                <a:latin typeface="Arial" charset="0"/>
                <a:ea typeface="+mn-ea"/>
                <a:cs typeface="Arial" charset="0"/>
              </a:defRPr>
            </a:lvl7pPr>
            <a:lvl8pPr marL="3200400" algn="l" defTabSz="914400" rtl="0" eaLnBrk="1" latinLnBrk="0" hangingPunct="1">
              <a:defRPr sz="2000" kern="1200">
                <a:solidFill>
                  <a:schemeClr val="bg1"/>
                </a:solidFill>
                <a:latin typeface="Arial" charset="0"/>
                <a:ea typeface="+mn-ea"/>
                <a:cs typeface="Arial" charset="0"/>
              </a:defRPr>
            </a:lvl8pPr>
            <a:lvl9pPr marL="3657600" algn="l" defTabSz="914400" rtl="0" eaLnBrk="1" latinLnBrk="0" hangingPunct="1">
              <a:defRPr sz="2000" kern="1200">
                <a:solidFill>
                  <a:schemeClr val="bg1"/>
                </a:solidFill>
                <a:latin typeface="Arial" charset="0"/>
                <a:ea typeface="+mn-ea"/>
                <a:cs typeface="Arial" charset="0"/>
              </a:defRPr>
            </a:lvl9pPr>
          </a:lstStyle>
          <a:p>
            <a:pPr>
              <a:defRPr/>
            </a:pPr>
            <a:fld id="{76C0F474-55C2-4547-975D-E80CF66A153D}" type="slidenum">
              <a:rPr lang="en-US" smtClean="0"/>
              <a:pPr>
                <a:defRPr/>
              </a:pPr>
              <a:t>31</a:t>
            </a:fld>
            <a:endParaRPr lang="en-US" dirty="0"/>
          </a:p>
        </p:txBody>
      </p:sp>
    </p:spTree>
    <p:extLst>
      <p:ext uri="{BB962C8B-B14F-4D97-AF65-F5344CB8AC3E}">
        <p14:creationId xmlns:p14="http://schemas.microsoft.com/office/powerpoint/2010/main" val="458122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316992" y="203993"/>
            <a:ext cx="11972544" cy="581025"/>
          </a:xfrm>
        </p:spPr>
        <p:txBody>
          <a:bodyPr>
            <a:noAutofit/>
          </a:bodyPr>
          <a:lstStyle/>
          <a:p>
            <a:r>
              <a:rPr lang="en-US" sz="3600" b="1" dirty="0">
                <a:solidFill>
                  <a:schemeClr val="accent1"/>
                </a:solidFill>
              </a:rPr>
              <a:t>O&amp;M  - Termination/Indemnification Post-Completion</a:t>
            </a:r>
          </a:p>
        </p:txBody>
      </p:sp>
      <p:sp>
        <p:nvSpPr>
          <p:cNvPr id="48130" name="Content Placeholder 2"/>
          <p:cNvSpPr>
            <a:spLocks noGrp="1"/>
          </p:cNvSpPr>
          <p:nvPr>
            <p:ph idx="1"/>
          </p:nvPr>
        </p:nvSpPr>
        <p:spPr/>
        <p:txBody>
          <a:bodyPr/>
          <a:lstStyle/>
          <a:p>
            <a:pPr>
              <a:buFontTx/>
              <a:buNone/>
            </a:pPr>
            <a:endParaRPr lang="en-US" sz="1600"/>
          </a:p>
        </p:txBody>
      </p:sp>
      <p:sp>
        <p:nvSpPr>
          <p:cNvPr id="48131" name="Slide Number Placeholder 3"/>
          <p:cNvSpPr>
            <a:spLocks noGrp="1"/>
          </p:cNvSpPr>
          <p:nvPr>
            <p:ph type="sldNum" sz="quarter" idx="12"/>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100" b="1" kern="1200">
                <a:solidFill>
                  <a:schemeClr val="bg1"/>
                </a:solidFill>
                <a:latin typeface="Arial" charset="0"/>
                <a:ea typeface="+mn-ea"/>
                <a:cs typeface="Arial" charset="0"/>
              </a:defRPr>
            </a:lvl1pPr>
            <a:lvl2pPr marL="457200" algn="ctr" rtl="0" fontAlgn="base">
              <a:spcBef>
                <a:spcPct val="0"/>
              </a:spcBef>
              <a:spcAft>
                <a:spcPct val="0"/>
              </a:spcAft>
              <a:defRPr sz="2000" kern="1200">
                <a:solidFill>
                  <a:schemeClr val="bg1"/>
                </a:solidFill>
                <a:latin typeface="Arial" charset="0"/>
                <a:ea typeface="+mn-ea"/>
                <a:cs typeface="Arial" charset="0"/>
              </a:defRPr>
            </a:lvl2pPr>
            <a:lvl3pPr marL="914400" algn="ctr" rtl="0" fontAlgn="base">
              <a:spcBef>
                <a:spcPct val="0"/>
              </a:spcBef>
              <a:spcAft>
                <a:spcPct val="0"/>
              </a:spcAft>
              <a:defRPr sz="2000" kern="1200">
                <a:solidFill>
                  <a:schemeClr val="bg1"/>
                </a:solidFill>
                <a:latin typeface="Arial" charset="0"/>
                <a:ea typeface="+mn-ea"/>
                <a:cs typeface="Arial" charset="0"/>
              </a:defRPr>
            </a:lvl3pPr>
            <a:lvl4pPr marL="1371600" algn="ctr" rtl="0" fontAlgn="base">
              <a:spcBef>
                <a:spcPct val="0"/>
              </a:spcBef>
              <a:spcAft>
                <a:spcPct val="0"/>
              </a:spcAft>
              <a:defRPr sz="2000" kern="1200">
                <a:solidFill>
                  <a:schemeClr val="bg1"/>
                </a:solidFill>
                <a:latin typeface="Arial" charset="0"/>
                <a:ea typeface="+mn-ea"/>
                <a:cs typeface="Arial" charset="0"/>
              </a:defRPr>
            </a:lvl4pPr>
            <a:lvl5pPr marL="1828800" algn="ctr" rtl="0" fontAlgn="base">
              <a:spcBef>
                <a:spcPct val="0"/>
              </a:spcBef>
              <a:spcAft>
                <a:spcPct val="0"/>
              </a:spcAft>
              <a:defRPr sz="2000" kern="1200">
                <a:solidFill>
                  <a:schemeClr val="bg1"/>
                </a:solidFill>
                <a:latin typeface="Arial" charset="0"/>
                <a:ea typeface="+mn-ea"/>
                <a:cs typeface="Arial" charset="0"/>
              </a:defRPr>
            </a:lvl5pPr>
            <a:lvl6pPr marL="2286000" algn="l" defTabSz="914400" rtl="0" eaLnBrk="1" latinLnBrk="0" hangingPunct="1">
              <a:defRPr sz="2000" kern="1200">
                <a:solidFill>
                  <a:schemeClr val="bg1"/>
                </a:solidFill>
                <a:latin typeface="Arial" charset="0"/>
                <a:ea typeface="+mn-ea"/>
                <a:cs typeface="Arial" charset="0"/>
              </a:defRPr>
            </a:lvl6pPr>
            <a:lvl7pPr marL="2743200" algn="l" defTabSz="914400" rtl="0" eaLnBrk="1" latinLnBrk="0" hangingPunct="1">
              <a:defRPr sz="2000" kern="1200">
                <a:solidFill>
                  <a:schemeClr val="bg1"/>
                </a:solidFill>
                <a:latin typeface="Arial" charset="0"/>
                <a:ea typeface="+mn-ea"/>
                <a:cs typeface="Arial" charset="0"/>
              </a:defRPr>
            </a:lvl7pPr>
            <a:lvl8pPr marL="3200400" algn="l" defTabSz="914400" rtl="0" eaLnBrk="1" latinLnBrk="0" hangingPunct="1">
              <a:defRPr sz="2000" kern="1200">
                <a:solidFill>
                  <a:schemeClr val="bg1"/>
                </a:solidFill>
                <a:latin typeface="Arial" charset="0"/>
                <a:ea typeface="+mn-ea"/>
                <a:cs typeface="Arial" charset="0"/>
              </a:defRPr>
            </a:lvl8pPr>
            <a:lvl9pPr marL="3657600" algn="l" defTabSz="914400" rtl="0" eaLnBrk="1" latinLnBrk="0" hangingPunct="1">
              <a:defRPr sz="2000" kern="1200">
                <a:solidFill>
                  <a:schemeClr val="bg1"/>
                </a:solidFill>
                <a:latin typeface="Arial" charset="0"/>
                <a:ea typeface="+mn-ea"/>
                <a:cs typeface="Arial" charset="0"/>
              </a:defRPr>
            </a:lvl9pPr>
          </a:lstStyle>
          <a:p>
            <a:pPr fontAlgn="base">
              <a:spcAft>
                <a:spcPct val="0"/>
              </a:spcAft>
              <a:defRPr/>
            </a:pPr>
            <a:fld id="{76C0F474-55C2-4547-975D-E80CF66A153D}" type="slidenum">
              <a:rPr lang="en-US" smtClean="0"/>
              <a:pPr fontAlgn="base">
                <a:spcAft>
                  <a:spcPct val="0"/>
                </a:spcAft>
                <a:defRPr/>
              </a:pPr>
              <a:t>32</a:t>
            </a:fld>
            <a:endParaRPr lang="en-US">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77085747"/>
              </p:ext>
            </p:extLst>
          </p:nvPr>
        </p:nvGraphicFramePr>
        <p:xfrm>
          <a:off x="838200" y="914399"/>
          <a:ext cx="10169324" cy="4618301"/>
        </p:xfrm>
        <a:graphic>
          <a:graphicData uri="http://schemas.openxmlformats.org/drawingml/2006/table">
            <a:tbl>
              <a:tblPr firstRow="1" bandRow="1">
                <a:tableStyleId>{5C22544A-7EE6-4342-B048-85BDC9FD1C3A}</a:tableStyleId>
              </a:tblPr>
              <a:tblGrid>
                <a:gridCol w="1694887">
                  <a:extLst>
                    <a:ext uri="{9D8B030D-6E8A-4147-A177-3AD203B41FA5}">
                      <a16:colId xmlns:a16="http://schemas.microsoft.com/office/drawing/2014/main" val="20000"/>
                    </a:ext>
                  </a:extLst>
                </a:gridCol>
                <a:gridCol w="2118608">
                  <a:extLst>
                    <a:ext uri="{9D8B030D-6E8A-4147-A177-3AD203B41FA5}">
                      <a16:colId xmlns:a16="http://schemas.microsoft.com/office/drawing/2014/main" val="20001"/>
                    </a:ext>
                  </a:extLst>
                </a:gridCol>
                <a:gridCol w="1662293">
                  <a:extLst>
                    <a:ext uri="{9D8B030D-6E8A-4147-A177-3AD203B41FA5}">
                      <a16:colId xmlns:a16="http://schemas.microsoft.com/office/drawing/2014/main" val="20002"/>
                    </a:ext>
                  </a:extLst>
                </a:gridCol>
                <a:gridCol w="1662293">
                  <a:extLst>
                    <a:ext uri="{9D8B030D-6E8A-4147-A177-3AD203B41FA5}">
                      <a16:colId xmlns:a16="http://schemas.microsoft.com/office/drawing/2014/main" val="20003"/>
                    </a:ext>
                  </a:extLst>
                </a:gridCol>
                <a:gridCol w="1575650">
                  <a:extLst>
                    <a:ext uri="{9D8B030D-6E8A-4147-A177-3AD203B41FA5}">
                      <a16:colId xmlns:a16="http://schemas.microsoft.com/office/drawing/2014/main" val="20004"/>
                    </a:ext>
                  </a:extLst>
                </a:gridCol>
                <a:gridCol w="1455593">
                  <a:extLst>
                    <a:ext uri="{9D8B030D-6E8A-4147-A177-3AD203B41FA5}">
                      <a16:colId xmlns:a16="http://schemas.microsoft.com/office/drawing/2014/main" val="20005"/>
                    </a:ext>
                  </a:extLst>
                </a:gridCol>
              </a:tblGrid>
              <a:tr h="868102">
                <a:tc>
                  <a:txBody>
                    <a:bodyPr/>
                    <a:lstStyle/>
                    <a:p>
                      <a:pPr algn="l"/>
                      <a:r>
                        <a:rPr lang="en-US" sz="1100" dirty="0">
                          <a:solidFill>
                            <a:schemeClr val="bg1"/>
                          </a:solidFill>
                        </a:rPr>
                        <a:t>Events</a:t>
                      </a:r>
                    </a:p>
                  </a:txBody>
                  <a:tcPr/>
                </a:tc>
                <a:tc>
                  <a:txBody>
                    <a:bodyPr/>
                    <a:lstStyle/>
                    <a:p>
                      <a:pPr algn="l"/>
                      <a:r>
                        <a:rPr lang="en-US" sz="1100" dirty="0">
                          <a:solidFill>
                            <a:schemeClr val="bg1"/>
                          </a:solidFill>
                        </a:rPr>
                        <a:t>Who</a:t>
                      </a:r>
                      <a:r>
                        <a:rPr lang="en-US" sz="1100" baseline="0" dirty="0">
                          <a:solidFill>
                            <a:schemeClr val="bg1"/>
                          </a:solidFill>
                        </a:rPr>
                        <a:t> can </a:t>
                      </a:r>
                    </a:p>
                    <a:p>
                      <a:pPr algn="l"/>
                      <a:r>
                        <a:rPr lang="en-US" sz="1100" baseline="0" dirty="0">
                          <a:solidFill>
                            <a:schemeClr val="bg1"/>
                          </a:solidFill>
                        </a:rPr>
                        <a:t>Terminate?</a:t>
                      </a:r>
                      <a:endParaRPr lang="en-US" sz="1100" dirty="0">
                        <a:solidFill>
                          <a:schemeClr val="bg1"/>
                        </a:solidFill>
                      </a:endParaRPr>
                    </a:p>
                  </a:txBody>
                  <a:tcPr/>
                </a:tc>
                <a:tc>
                  <a:txBody>
                    <a:bodyPr/>
                    <a:lstStyle/>
                    <a:p>
                      <a:pPr algn="l"/>
                      <a:r>
                        <a:rPr lang="en-US" sz="1100" dirty="0">
                          <a:solidFill>
                            <a:schemeClr val="bg1"/>
                          </a:solidFill>
                        </a:rPr>
                        <a:t>Obligation</a:t>
                      </a:r>
                      <a:r>
                        <a:rPr lang="en-US" sz="1100" baseline="0" dirty="0">
                          <a:solidFill>
                            <a:schemeClr val="bg1"/>
                          </a:solidFill>
                        </a:rPr>
                        <a:t> of Government  Owner to buy the plant</a:t>
                      </a:r>
                      <a:endParaRPr lang="en-US" sz="1100" dirty="0">
                        <a:solidFill>
                          <a:schemeClr val="bg1"/>
                        </a:solidFill>
                      </a:endParaRPr>
                    </a:p>
                  </a:txBody>
                  <a:tcPr/>
                </a:tc>
                <a:tc>
                  <a:txBody>
                    <a:bodyPr/>
                    <a:lstStyle/>
                    <a:p>
                      <a:pPr algn="l"/>
                      <a:r>
                        <a:rPr lang="en-US" sz="1100" dirty="0">
                          <a:solidFill>
                            <a:schemeClr val="bg1"/>
                          </a:solidFill>
                        </a:rPr>
                        <a:t>Termination</a:t>
                      </a:r>
                      <a:r>
                        <a:rPr lang="en-US" sz="1100" baseline="0" dirty="0">
                          <a:solidFill>
                            <a:schemeClr val="bg1"/>
                          </a:solidFill>
                        </a:rPr>
                        <a:t> Payment from </a:t>
                      </a:r>
                    </a:p>
                    <a:p>
                      <a:pPr algn="l"/>
                      <a:r>
                        <a:rPr lang="en-US" sz="1100" baseline="0" dirty="0">
                          <a:solidFill>
                            <a:schemeClr val="bg1"/>
                          </a:solidFill>
                        </a:rPr>
                        <a:t>Government Owner</a:t>
                      </a:r>
                      <a:endParaRPr lang="en-US" sz="1100" dirty="0">
                        <a:solidFill>
                          <a:schemeClr val="bg1"/>
                        </a:solidFill>
                      </a:endParaRPr>
                    </a:p>
                  </a:txBody>
                  <a:tcPr/>
                </a:tc>
                <a:tc>
                  <a:txBody>
                    <a:bodyPr/>
                    <a:lstStyle/>
                    <a:p>
                      <a:pPr algn="l"/>
                      <a:r>
                        <a:rPr lang="en-US" sz="1100" dirty="0">
                          <a:solidFill>
                            <a:schemeClr val="bg1"/>
                          </a:solidFill>
                        </a:rPr>
                        <a:t>Payments</a:t>
                      </a:r>
                      <a:r>
                        <a:rPr lang="en-US" sz="1100" baseline="0" dirty="0">
                          <a:solidFill>
                            <a:schemeClr val="bg1"/>
                          </a:solidFill>
                        </a:rPr>
                        <a:t>  for Concessionaire between Event and Termination</a:t>
                      </a:r>
                      <a:endParaRPr lang="en-US" sz="1100" dirty="0">
                        <a:solidFill>
                          <a:schemeClr val="bg1"/>
                        </a:solidFill>
                      </a:endParaRPr>
                    </a:p>
                  </a:txBody>
                  <a:tcPr/>
                </a:tc>
                <a:tc>
                  <a:txBody>
                    <a:bodyPr/>
                    <a:lstStyle/>
                    <a:p>
                      <a:pPr algn="l"/>
                      <a:r>
                        <a:rPr lang="en-US" sz="1100" dirty="0">
                          <a:solidFill>
                            <a:schemeClr val="bg1"/>
                          </a:solidFill>
                        </a:rPr>
                        <a:t>Other</a:t>
                      </a:r>
                    </a:p>
                  </a:txBody>
                  <a:tcPr/>
                </a:tc>
                <a:extLst>
                  <a:ext uri="{0D108BD9-81ED-4DB2-BD59-A6C34878D82A}">
                    <a16:rowId xmlns:a16="http://schemas.microsoft.com/office/drawing/2014/main" val="10000"/>
                  </a:ext>
                </a:extLst>
              </a:tr>
              <a:tr h="868102">
                <a:tc>
                  <a:txBody>
                    <a:bodyPr/>
                    <a:lstStyle/>
                    <a:p>
                      <a:r>
                        <a:rPr lang="en-US" sz="1100" dirty="0"/>
                        <a:t>Government Owner Default</a:t>
                      </a:r>
                    </a:p>
                  </a:txBody>
                  <a:tcPr/>
                </a:tc>
                <a:tc>
                  <a:txBody>
                    <a:bodyPr/>
                    <a:lstStyle/>
                    <a:p>
                      <a:r>
                        <a:rPr lang="en-US" sz="1100" dirty="0"/>
                        <a:t>Concessionaire</a:t>
                      </a:r>
                    </a:p>
                  </a:txBody>
                  <a:tcPr/>
                </a:tc>
                <a:tc>
                  <a:txBody>
                    <a:bodyPr/>
                    <a:lstStyle/>
                    <a:p>
                      <a:r>
                        <a:rPr lang="en-US" sz="1100" dirty="0"/>
                        <a:t>Yes</a:t>
                      </a:r>
                    </a:p>
                  </a:txBody>
                  <a:tcPr/>
                </a:tc>
                <a:tc>
                  <a:txBody>
                    <a:bodyPr/>
                    <a:lstStyle/>
                    <a:p>
                      <a:r>
                        <a:rPr lang="en-US" sz="1100" dirty="0"/>
                        <a:t>Debt and Equity and </a:t>
                      </a:r>
                      <a:r>
                        <a:rPr lang="en-US" sz="1100" dirty="0" err="1"/>
                        <a:t>RoE</a:t>
                      </a:r>
                      <a:r>
                        <a:rPr lang="en-US" sz="1100" dirty="0"/>
                        <a:t> (definitions of ROE vary)</a:t>
                      </a:r>
                    </a:p>
                  </a:txBody>
                  <a:tcPr/>
                </a:tc>
                <a:tc>
                  <a:txBody>
                    <a:bodyPr/>
                    <a:lstStyle/>
                    <a:p>
                      <a:r>
                        <a:rPr lang="en-US" sz="1100" dirty="0"/>
                        <a:t>Full Availability Payments</a:t>
                      </a:r>
                      <a:r>
                        <a:rPr lang="en-US" sz="1100" baseline="0" dirty="0"/>
                        <a:t> based on what would have been possible</a:t>
                      </a:r>
                      <a:endParaRPr lang="en-US" sz="1100" dirty="0"/>
                    </a:p>
                  </a:txBody>
                  <a:tcPr/>
                </a:tc>
                <a:tc>
                  <a:txBody>
                    <a:bodyPr/>
                    <a:lstStyle/>
                    <a:p>
                      <a:endParaRPr lang="en-US" sz="1100" dirty="0"/>
                    </a:p>
                  </a:txBody>
                  <a:tcPr/>
                </a:tc>
                <a:extLst>
                  <a:ext uri="{0D108BD9-81ED-4DB2-BD59-A6C34878D82A}">
                    <a16:rowId xmlns:a16="http://schemas.microsoft.com/office/drawing/2014/main" val="10001"/>
                  </a:ext>
                </a:extLst>
              </a:tr>
              <a:tr h="1059084">
                <a:tc>
                  <a:txBody>
                    <a:bodyPr/>
                    <a:lstStyle/>
                    <a:p>
                      <a:r>
                        <a:rPr lang="en-US" sz="1100" dirty="0"/>
                        <a:t>Concessionaire</a:t>
                      </a:r>
                    </a:p>
                    <a:p>
                      <a:r>
                        <a:rPr lang="en-US" sz="1100" dirty="0"/>
                        <a:t>Default</a:t>
                      </a:r>
                    </a:p>
                  </a:txBody>
                  <a:tcPr/>
                </a:tc>
                <a:tc>
                  <a:txBody>
                    <a:bodyPr/>
                    <a:lstStyle/>
                    <a:p>
                      <a:r>
                        <a:rPr lang="en-US" sz="1100" dirty="0"/>
                        <a:t>Government Owner</a:t>
                      </a:r>
                    </a:p>
                  </a:txBody>
                  <a:tcPr/>
                </a:tc>
                <a:tc>
                  <a:txBody>
                    <a:bodyPr/>
                    <a:lstStyle/>
                    <a:p>
                      <a:r>
                        <a:rPr lang="en-US" sz="1100" dirty="0"/>
                        <a:t>Usually</a:t>
                      </a:r>
                    </a:p>
                  </a:txBody>
                  <a:tcPr/>
                </a:tc>
                <a:tc>
                  <a:txBody>
                    <a:bodyPr/>
                    <a:lstStyle/>
                    <a:p>
                      <a:r>
                        <a:rPr lang="en-US" sz="1100" dirty="0"/>
                        <a:t>FMV (at least equal to Debt)</a:t>
                      </a:r>
                    </a:p>
                  </a:txBody>
                  <a:tcPr/>
                </a:tc>
                <a:tc>
                  <a:txBody>
                    <a:bodyPr/>
                    <a:lstStyle/>
                    <a:p>
                      <a:r>
                        <a:rPr lang="en-US" sz="1100" dirty="0"/>
                        <a:t>Availability Payments with agreed reductions for failure to meet specified performance criteria</a:t>
                      </a:r>
                    </a:p>
                  </a:txBody>
                  <a:tcPr/>
                </a:tc>
                <a:tc>
                  <a:txBody>
                    <a:bodyPr/>
                    <a:lstStyle/>
                    <a:p>
                      <a:endParaRPr lang="en-US" sz="1100" dirty="0"/>
                    </a:p>
                  </a:txBody>
                  <a:tcPr/>
                </a:tc>
                <a:extLst>
                  <a:ext uri="{0D108BD9-81ED-4DB2-BD59-A6C34878D82A}">
                    <a16:rowId xmlns:a16="http://schemas.microsoft.com/office/drawing/2014/main" val="10002"/>
                  </a:ext>
                </a:extLst>
              </a:tr>
              <a:tr h="1823013">
                <a:tc>
                  <a:txBody>
                    <a:bodyPr/>
                    <a:lstStyle/>
                    <a:p>
                      <a:r>
                        <a:rPr lang="en-US" sz="1100" dirty="0"/>
                        <a:t>Political</a:t>
                      </a:r>
                    </a:p>
                    <a:p>
                      <a:r>
                        <a:rPr lang="en-US" sz="1100" dirty="0"/>
                        <a:t>FM (and Climate Events beyond those specifically allocated to Concessionaire) affecting</a:t>
                      </a:r>
                      <a:r>
                        <a:rPr lang="en-US" sz="1100" baseline="0" dirty="0"/>
                        <a:t> Concessionaire</a:t>
                      </a:r>
                      <a:endParaRPr lang="en-US" sz="1100" dirty="0"/>
                    </a:p>
                  </a:txBody>
                  <a:tcPr>
                    <a:solidFill>
                      <a:srgbClr val="00B050"/>
                    </a:solidFill>
                  </a:tcPr>
                </a:tc>
                <a:tc>
                  <a:txBody>
                    <a:bodyPr/>
                    <a:lstStyle/>
                    <a:p>
                      <a:r>
                        <a:rPr lang="en-US" sz="1100" dirty="0"/>
                        <a:t>Concessionaire</a:t>
                      </a:r>
                      <a:endParaRPr lang="en-US" sz="1100" baseline="0" dirty="0"/>
                    </a:p>
                  </a:txBody>
                  <a:tcPr>
                    <a:solidFill>
                      <a:srgbClr val="00B050"/>
                    </a:solidFill>
                  </a:tcPr>
                </a:tc>
                <a:tc>
                  <a:txBody>
                    <a:bodyPr/>
                    <a:lstStyle/>
                    <a:p>
                      <a:r>
                        <a:rPr lang="en-US" sz="1100" dirty="0"/>
                        <a:t>Yes</a:t>
                      </a:r>
                    </a:p>
                    <a:p>
                      <a:endParaRPr lang="en-US" sz="1100" dirty="0"/>
                    </a:p>
                  </a:txBody>
                  <a:tcPr>
                    <a:solidFill>
                      <a:srgbClr val="00B050"/>
                    </a:solidFill>
                  </a:tcPr>
                </a:tc>
                <a:tc>
                  <a:txBody>
                    <a:bodyPr/>
                    <a:lstStyle/>
                    <a:p>
                      <a:r>
                        <a:rPr lang="en-US" sz="1100" dirty="0"/>
                        <a:t>Debt and Equity and </a:t>
                      </a:r>
                      <a:r>
                        <a:rPr lang="en-US" sz="1100" dirty="0" err="1"/>
                        <a:t>RoE</a:t>
                      </a:r>
                      <a:endParaRPr lang="en-US" sz="1100" dirty="0"/>
                    </a:p>
                  </a:txBody>
                  <a:tcPr>
                    <a:solidFill>
                      <a:srgbClr val="00B050"/>
                    </a:solidFill>
                  </a:tcPr>
                </a:tc>
                <a:tc>
                  <a:txBody>
                    <a:bodyPr/>
                    <a:lstStyle/>
                    <a:p>
                      <a:r>
                        <a:rPr lang="en-US" sz="1100" dirty="0"/>
                        <a:t>Full Availability Payments</a:t>
                      </a:r>
                    </a:p>
                  </a:txBody>
                  <a:tcPr>
                    <a:solidFill>
                      <a:srgbClr val="00B050"/>
                    </a:solidFill>
                  </a:tcPr>
                </a:tc>
                <a:tc>
                  <a:txBody>
                    <a:bodyPr/>
                    <a:lstStyle/>
                    <a:p>
                      <a:endParaRPr lang="en-US" sz="1100" dirty="0"/>
                    </a:p>
                  </a:txBody>
                  <a:tcPr>
                    <a:solidFill>
                      <a:srgbClr val="00B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94450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670560" y="209551"/>
            <a:ext cx="9340215" cy="581025"/>
          </a:xfrm>
        </p:spPr>
        <p:txBody>
          <a:bodyPr>
            <a:noAutofit/>
          </a:bodyPr>
          <a:lstStyle/>
          <a:p>
            <a:r>
              <a:rPr lang="en-US" sz="3600" b="1" dirty="0">
                <a:solidFill>
                  <a:schemeClr val="accent1"/>
                </a:solidFill>
              </a:rPr>
              <a:t>PPP - Termination Chart, Post-Completion</a:t>
            </a:r>
          </a:p>
        </p:txBody>
      </p:sp>
      <p:sp>
        <p:nvSpPr>
          <p:cNvPr id="48131" name="Slide Number Placeholder 3"/>
          <p:cNvSpPr>
            <a:spLocks noGrp="1"/>
          </p:cNvSpPr>
          <p:nvPr>
            <p:ph type="sldNum" sz="quarter" idx="12"/>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100" b="1" kern="1200">
                <a:solidFill>
                  <a:schemeClr val="bg1"/>
                </a:solidFill>
                <a:latin typeface="Arial" charset="0"/>
                <a:ea typeface="+mn-ea"/>
                <a:cs typeface="Arial" charset="0"/>
              </a:defRPr>
            </a:lvl1pPr>
            <a:lvl2pPr marL="457200" algn="ctr" rtl="0" fontAlgn="base">
              <a:spcBef>
                <a:spcPct val="0"/>
              </a:spcBef>
              <a:spcAft>
                <a:spcPct val="0"/>
              </a:spcAft>
              <a:defRPr sz="2000" kern="1200">
                <a:solidFill>
                  <a:schemeClr val="bg1"/>
                </a:solidFill>
                <a:latin typeface="Arial" charset="0"/>
                <a:ea typeface="+mn-ea"/>
                <a:cs typeface="Arial" charset="0"/>
              </a:defRPr>
            </a:lvl2pPr>
            <a:lvl3pPr marL="914400" algn="ctr" rtl="0" fontAlgn="base">
              <a:spcBef>
                <a:spcPct val="0"/>
              </a:spcBef>
              <a:spcAft>
                <a:spcPct val="0"/>
              </a:spcAft>
              <a:defRPr sz="2000" kern="1200">
                <a:solidFill>
                  <a:schemeClr val="bg1"/>
                </a:solidFill>
                <a:latin typeface="Arial" charset="0"/>
                <a:ea typeface="+mn-ea"/>
                <a:cs typeface="Arial" charset="0"/>
              </a:defRPr>
            </a:lvl3pPr>
            <a:lvl4pPr marL="1371600" algn="ctr" rtl="0" fontAlgn="base">
              <a:spcBef>
                <a:spcPct val="0"/>
              </a:spcBef>
              <a:spcAft>
                <a:spcPct val="0"/>
              </a:spcAft>
              <a:defRPr sz="2000" kern="1200">
                <a:solidFill>
                  <a:schemeClr val="bg1"/>
                </a:solidFill>
                <a:latin typeface="Arial" charset="0"/>
                <a:ea typeface="+mn-ea"/>
                <a:cs typeface="Arial" charset="0"/>
              </a:defRPr>
            </a:lvl4pPr>
            <a:lvl5pPr marL="1828800" algn="ctr" rtl="0" fontAlgn="base">
              <a:spcBef>
                <a:spcPct val="0"/>
              </a:spcBef>
              <a:spcAft>
                <a:spcPct val="0"/>
              </a:spcAft>
              <a:defRPr sz="2000" kern="1200">
                <a:solidFill>
                  <a:schemeClr val="bg1"/>
                </a:solidFill>
                <a:latin typeface="Arial" charset="0"/>
                <a:ea typeface="+mn-ea"/>
                <a:cs typeface="Arial" charset="0"/>
              </a:defRPr>
            </a:lvl5pPr>
            <a:lvl6pPr marL="2286000" algn="l" defTabSz="914400" rtl="0" eaLnBrk="1" latinLnBrk="0" hangingPunct="1">
              <a:defRPr sz="2000" kern="1200">
                <a:solidFill>
                  <a:schemeClr val="bg1"/>
                </a:solidFill>
                <a:latin typeface="Arial" charset="0"/>
                <a:ea typeface="+mn-ea"/>
                <a:cs typeface="Arial" charset="0"/>
              </a:defRPr>
            </a:lvl6pPr>
            <a:lvl7pPr marL="2743200" algn="l" defTabSz="914400" rtl="0" eaLnBrk="1" latinLnBrk="0" hangingPunct="1">
              <a:defRPr sz="2000" kern="1200">
                <a:solidFill>
                  <a:schemeClr val="bg1"/>
                </a:solidFill>
                <a:latin typeface="Arial" charset="0"/>
                <a:ea typeface="+mn-ea"/>
                <a:cs typeface="Arial" charset="0"/>
              </a:defRPr>
            </a:lvl7pPr>
            <a:lvl8pPr marL="3200400" algn="l" defTabSz="914400" rtl="0" eaLnBrk="1" latinLnBrk="0" hangingPunct="1">
              <a:defRPr sz="2000" kern="1200">
                <a:solidFill>
                  <a:schemeClr val="bg1"/>
                </a:solidFill>
                <a:latin typeface="Arial" charset="0"/>
                <a:ea typeface="+mn-ea"/>
                <a:cs typeface="Arial" charset="0"/>
              </a:defRPr>
            </a:lvl8pPr>
            <a:lvl9pPr marL="3657600" algn="l" defTabSz="914400" rtl="0" eaLnBrk="1" latinLnBrk="0" hangingPunct="1">
              <a:defRPr sz="2000" kern="1200">
                <a:solidFill>
                  <a:schemeClr val="bg1"/>
                </a:solidFill>
                <a:latin typeface="Arial" charset="0"/>
                <a:ea typeface="+mn-ea"/>
                <a:cs typeface="Arial" charset="0"/>
              </a:defRPr>
            </a:lvl9pPr>
          </a:lstStyle>
          <a:p>
            <a:pPr fontAlgn="base">
              <a:spcAft>
                <a:spcPct val="0"/>
              </a:spcAft>
              <a:defRPr/>
            </a:pPr>
            <a:fld id="{76C0F474-55C2-4547-975D-E80CF66A153D}" type="slidenum">
              <a:rPr lang="en-US" smtClean="0"/>
              <a:pPr fontAlgn="base">
                <a:spcAft>
                  <a:spcPct val="0"/>
                </a:spcAft>
                <a:defRPr/>
              </a:pPr>
              <a:t>33</a:t>
            </a:fld>
            <a:endParaRPr lang="en-US">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26785649"/>
              </p:ext>
            </p:extLst>
          </p:nvPr>
        </p:nvGraphicFramePr>
        <p:xfrm>
          <a:off x="838200" y="854616"/>
          <a:ext cx="10215623" cy="5451728"/>
        </p:xfrm>
        <a:graphic>
          <a:graphicData uri="http://schemas.openxmlformats.org/drawingml/2006/table">
            <a:tbl>
              <a:tblPr firstRow="1" bandRow="1">
                <a:tableStyleId>{5C22544A-7EE6-4342-B048-85BDC9FD1C3A}</a:tableStyleId>
              </a:tblPr>
              <a:tblGrid>
                <a:gridCol w="1702604">
                  <a:extLst>
                    <a:ext uri="{9D8B030D-6E8A-4147-A177-3AD203B41FA5}">
                      <a16:colId xmlns:a16="http://schemas.microsoft.com/office/drawing/2014/main" val="20000"/>
                    </a:ext>
                  </a:extLst>
                </a:gridCol>
                <a:gridCol w="1702604">
                  <a:extLst>
                    <a:ext uri="{9D8B030D-6E8A-4147-A177-3AD203B41FA5}">
                      <a16:colId xmlns:a16="http://schemas.microsoft.com/office/drawing/2014/main" val="20001"/>
                    </a:ext>
                  </a:extLst>
                </a:gridCol>
                <a:gridCol w="1881374">
                  <a:extLst>
                    <a:ext uri="{9D8B030D-6E8A-4147-A177-3AD203B41FA5}">
                      <a16:colId xmlns:a16="http://schemas.microsoft.com/office/drawing/2014/main" val="20002"/>
                    </a:ext>
                  </a:extLst>
                </a:gridCol>
                <a:gridCol w="1523834">
                  <a:extLst>
                    <a:ext uri="{9D8B030D-6E8A-4147-A177-3AD203B41FA5}">
                      <a16:colId xmlns:a16="http://schemas.microsoft.com/office/drawing/2014/main" val="20003"/>
                    </a:ext>
                  </a:extLst>
                </a:gridCol>
                <a:gridCol w="1872861">
                  <a:extLst>
                    <a:ext uri="{9D8B030D-6E8A-4147-A177-3AD203B41FA5}">
                      <a16:colId xmlns:a16="http://schemas.microsoft.com/office/drawing/2014/main" val="20004"/>
                    </a:ext>
                  </a:extLst>
                </a:gridCol>
                <a:gridCol w="1532346">
                  <a:extLst>
                    <a:ext uri="{9D8B030D-6E8A-4147-A177-3AD203B41FA5}">
                      <a16:colId xmlns:a16="http://schemas.microsoft.com/office/drawing/2014/main" val="20005"/>
                    </a:ext>
                  </a:extLst>
                </a:gridCol>
              </a:tblGrid>
              <a:tr h="716907">
                <a:tc>
                  <a:txBody>
                    <a:bodyPr/>
                    <a:lstStyle/>
                    <a:p>
                      <a:pPr algn="l"/>
                      <a:r>
                        <a:rPr lang="en-US" sz="1100" dirty="0">
                          <a:solidFill>
                            <a:schemeClr val="bg1"/>
                          </a:solidFill>
                        </a:rPr>
                        <a:t>Events</a:t>
                      </a:r>
                    </a:p>
                  </a:txBody>
                  <a:tcPr/>
                </a:tc>
                <a:tc>
                  <a:txBody>
                    <a:bodyPr/>
                    <a:lstStyle/>
                    <a:p>
                      <a:pPr algn="l"/>
                      <a:r>
                        <a:rPr lang="en-US" sz="1100" dirty="0">
                          <a:solidFill>
                            <a:schemeClr val="bg1"/>
                          </a:solidFill>
                        </a:rPr>
                        <a:t>Who</a:t>
                      </a:r>
                      <a:r>
                        <a:rPr lang="en-US" sz="1100" baseline="0" dirty="0">
                          <a:solidFill>
                            <a:schemeClr val="bg1"/>
                          </a:solidFill>
                        </a:rPr>
                        <a:t> can </a:t>
                      </a:r>
                    </a:p>
                    <a:p>
                      <a:pPr algn="l"/>
                      <a:r>
                        <a:rPr lang="en-US" sz="1100" baseline="0" dirty="0">
                          <a:solidFill>
                            <a:schemeClr val="bg1"/>
                          </a:solidFill>
                        </a:rPr>
                        <a:t>Terminate?</a:t>
                      </a:r>
                      <a:endParaRPr lang="en-US" sz="1100" dirty="0">
                        <a:solidFill>
                          <a:schemeClr val="bg1"/>
                        </a:solidFill>
                      </a:endParaRPr>
                    </a:p>
                  </a:txBody>
                  <a:tcPr/>
                </a:tc>
                <a:tc>
                  <a:txBody>
                    <a:bodyPr/>
                    <a:lstStyle/>
                    <a:p>
                      <a:pPr algn="l"/>
                      <a:r>
                        <a:rPr lang="en-US" sz="1100" dirty="0">
                          <a:solidFill>
                            <a:schemeClr val="bg1"/>
                          </a:solidFill>
                        </a:rPr>
                        <a:t>Obligation</a:t>
                      </a:r>
                      <a:r>
                        <a:rPr lang="en-US" sz="1100" baseline="0" dirty="0">
                          <a:solidFill>
                            <a:schemeClr val="bg1"/>
                          </a:solidFill>
                        </a:rPr>
                        <a:t> of Government Owner to buy the plant</a:t>
                      </a:r>
                      <a:endParaRPr lang="en-US" sz="1100" dirty="0">
                        <a:solidFill>
                          <a:schemeClr val="bg1"/>
                        </a:solidFill>
                      </a:endParaRPr>
                    </a:p>
                  </a:txBody>
                  <a:tcPr/>
                </a:tc>
                <a:tc>
                  <a:txBody>
                    <a:bodyPr/>
                    <a:lstStyle/>
                    <a:p>
                      <a:pPr algn="l"/>
                      <a:r>
                        <a:rPr lang="en-US" sz="1100" dirty="0">
                          <a:solidFill>
                            <a:schemeClr val="bg1"/>
                          </a:solidFill>
                        </a:rPr>
                        <a:t>Termination</a:t>
                      </a:r>
                      <a:r>
                        <a:rPr lang="en-US" sz="1100" baseline="0" dirty="0">
                          <a:solidFill>
                            <a:schemeClr val="bg1"/>
                          </a:solidFill>
                        </a:rPr>
                        <a:t> Payment from Government Owner </a:t>
                      </a:r>
                    </a:p>
                  </a:txBody>
                  <a:tcPr/>
                </a:tc>
                <a:tc>
                  <a:txBody>
                    <a:bodyPr/>
                    <a:lstStyle/>
                    <a:p>
                      <a:pPr algn="l"/>
                      <a:r>
                        <a:rPr lang="en-US" sz="1100" dirty="0">
                          <a:solidFill>
                            <a:schemeClr val="bg1"/>
                          </a:solidFill>
                        </a:rPr>
                        <a:t>Payments</a:t>
                      </a:r>
                      <a:r>
                        <a:rPr lang="en-US" sz="1100" baseline="0" dirty="0">
                          <a:solidFill>
                            <a:schemeClr val="bg1"/>
                          </a:solidFill>
                        </a:rPr>
                        <a:t>  for the Concessionaire between Event and Termination</a:t>
                      </a:r>
                      <a:endParaRPr lang="en-US" sz="1100" dirty="0">
                        <a:solidFill>
                          <a:schemeClr val="bg1"/>
                        </a:solidFill>
                      </a:endParaRPr>
                    </a:p>
                  </a:txBody>
                  <a:tcPr/>
                </a:tc>
                <a:tc>
                  <a:txBody>
                    <a:bodyPr/>
                    <a:lstStyle/>
                    <a:p>
                      <a:pPr algn="l"/>
                      <a:r>
                        <a:rPr lang="en-US" sz="1100" dirty="0">
                          <a:solidFill>
                            <a:schemeClr val="bg1"/>
                          </a:solidFill>
                        </a:rPr>
                        <a:t>Other</a:t>
                      </a:r>
                    </a:p>
                  </a:txBody>
                  <a:tcPr/>
                </a:tc>
                <a:extLst>
                  <a:ext uri="{0D108BD9-81ED-4DB2-BD59-A6C34878D82A}">
                    <a16:rowId xmlns:a16="http://schemas.microsoft.com/office/drawing/2014/main" val="10000"/>
                  </a:ext>
                </a:extLst>
              </a:tr>
              <a:tr h="401468">
                <a:tc>
                  <a:txBody>
                    <a:bodyPr/>
                    <a:lstStyle/>
                    <a:p>
                      <a:r>
                        <a:rPr lang="en-US" sz="1100" dirty="0"/>
                        <a:t>PFME affecting Government Owner</a:t>
                      </a:r>
                    </a:p>
                  </a:txBody>
                  <a:tcPr/>
                </a:tc>
                <a:tc>
                  <a:txBody>
                    <a:bodyPr/>
                    <a:lstStyle/>
                    <a:p>
                      <a:r>
                        <a:rPr lang="en-US" sz="1100" dirty="0"/>
                        <a:t>Concessionaire (dovetailing with period during which Government Owner must make deemed </a:t>
                      </a:r>
                      <a:r>
                        <a:rPr lang="en-US" sz="1100" dirty="0" err="1"/>
                        <a:t>Availabilty</a:t>
                      </a:r>
                      <a:r>
                        <a:rPr lang="en-US" sz="1100" dirty="0"/>
                        <a:t> Payments)</a:t>
                      </a:r>
                    </a:p>
                  </a:txBody>
                  <a:tcPr/>
                </a:tc>
                <a:tc>
                  <a:txBody>
                    <a:bodyPr/>
                    <a:lstStyle/>
                    <a:p>
                      <a:r>
                        <a:rPr lang="en-US" sz="1100" dirty="0"/>
                        <a:t>Yes</a:t>
                      </a:r>
                    </a:p>
                  </a:txBody>
                  <a:tcPr/>
                </a:tc>
                <a:tc>
                  <a:txBody>
                    <a:bodyPr/>
                    <a:lstStyle/>
                    <a:p>
                      <a:r>
                        <a:rPr lang="en-US" sz="1100" dirty="0"/>
                        <a:t>Debt and Equity and ROE</a:t>
                      </a:r>
                    </a:p>
                  </a:txBody>
                  <a:tcPr/>
                </a:tc>
                <a:tc>
                  <a:txBody>
                    <a:bodyPr/>
                    <a:lstStyle/>
                    <a:p>
                      <a:r>
                        <a:rPr lang="en-US" sz="1100" dirty="0"/>
                        <a:t>Full Availability Payments</a:t>
                      </a:r>
                    </a:p>
                  </a:txBody>
                  <a:tcPr/>
                </a:tc>
                <a:tc>
                  <a:txBody>
                    <a:bodyPr/>
                    <a:lstStyle/>
                    <a:p>
                      <a:endParaRPr lang="en-US" sz="1100" dirty="0"/>
                    </a:p>
                  </a:txBody>
                  <a:tcPr/>
                </a:tc>
                <a:extLst>
                  <a:ext uri="{0D108BD9-81ED-4DB2-BD59-A6C34878D82A}">
                    <a16:rowId xmlns:a16="http://schemas.microsoft.com/office/drawing/2014/main" val="10001"/>
                  </a:ext>
                </a:extLst>
              </a:tr>
              <a:tr h="559187">
                <a:tc>
                  <a:txBody>
                    <a:bodyPr/>
                    <a:lstStyle/>
                    <a:p>
                      <a:r>
                        <a:rPr lang="en-US" sz="1100" dirty="0"/>
                        <a:t>Natural FME affecting Government Owner</a:t>
                      </a:r>
                    </a:p>
                  </a:txBody>
                  <a:tcPr>
                    <a:solidFill>
                      <a:srgbClr val="00B050"/>
                    </a:solidFill>
                  </a:tcPr>
                </a:tc>
                <a:tc>
                  <a:txBody>
                    <a:bodyPr/>
                    <a:lstStyle/>
                    <a:p>
                      <a:r>
                        <a:rPr lang="en-US" sz="1100" dirty="0"/>
                        <a:t>Concessionaire after period of time during which Government Owner must make deemed Availability Payments</a:t>
                      </a:r>
                    </a:p>
                  </a:txBody>
                  <a:tcPr>
                    <a:solidFill>
                      <a:srgbClr val="00B050"/>
                    </a:solidFill>
                  </a:tcPr>
                </a:tc>
                <a:tc>
                  <a:txBody>
                    <a:bodyPr/>
                    <a:lstStyle/>
                    <a:p>
                      <a:r>
                        <a:rPr lang="en-US" sz="1100" dirty="0"/>
                        <a:t>Yes, reduced by insurance proceeds</a:t>
                      </a:r>
                    </a:p>
                  </a:txBody>
                  <a:tcPr>
                    <a:solidFill>
                      <a:srgbClr val="00B050"/>
                    </a:solidFill>
                  </a:tcPr>
                </a:tc>
                <a:tc>
                  <a:txBody>
                    <a:bodyPr/>
                    <a:lstStyle/>
                    <a:p>
                      <a:r>
                        <a:rPr lang="en-US" sz="1100" dirty="0"/>
                        <a:t>Debt and Equity, sometimes also some ROE</a:t>
                      </a:r>
                    </a:p>
                  </a:txBody>
                  <a:tcPr>
                    <a:solidFill>
                      <a:srgbClr val="00B050"/>
                    </a:solidFill>
                  </a:tcPr>
                </a:tc>
                <a:tc>
                  <a:txBody>
                    <a:bodyPr/>
                    <a:lstStyle/>
                    <a:p>
                      <a:r>
                        <a:rPr lang="en-US" sz="1100" dirty="0"/>
                        <a:t>Availability Payments reduced by deficient performance (insurance to be carefully designed to cover most Natural FME</a:t>
                      </a:r>
                    </a:p>
                  </a:txBody>
                  <a:tcPr>
                    <a:solidFill>
                      <a:srgbClr val="00B050"/>
                    </a:solidFill>
                  </a:tcPr>
                </a:tc>
                <a:tc>
                  <a:txBody>
                    <a:bodyPr/>
                    <a:lstStyle/>
                    <a:p>
                      <a:endParaRPr lang="en-US" sz="1100" dirty="0"/>
                    </a:p>
                  </a:txBody>
                  <a:tcPr>
                    <a:solidFill>
                      <a:srgbClr val="00B050"/>
                    </a:solidFill>
                  </a:tcPr>
                </a:tc>
                <a:extLst>
                  <a:ext uri="{0D108BD9-81ED-4DB2-BD59-A6C34878D82A}">
                    <a16:rowId xmlns:a16="http://schemas.microsoft.com/office/drawing/2014/main" val="10002"/>
                  </a:ext>
                </a:extLst>
              </a:tr>
              <a:tr h="559187">
                <a:tc>
                  <a:txBody>
                    <a:bodyPr/>
                    <a:lstStyle/>
                    <a:p>
                      <a:r>
                        <a:rPr lang="en-US" sz="1100" dirty="0"/>
                        <a:t>All other </a:t>
                      </a:r>
                    </a:p>
                    <a:p>
                      <a:r>
                        <a:rPr lang="en-US" sz="1100" dirty="0"/>
                        <a:t>FM affecting Company</a:t>
                      </a:r>
                    </a:p>
                  </a:txBody>
                  <a:tcPr/>
                </a:tc>
                <a:tc>
                  <a:txBody>
                    <a:bodyPr/>
                    <a:lstStyle/>
                    <a:p>
                      <a:r>
                        <a:rPr lang="en-US" sz="1100" dirty="0"/>
                        <a:t>After extended period and inability to restore if required, Off-taker</a:t>
                      </a:r>
                      <a:r>
                        <a:rPr lang="en-US" sz="1100" baseline="0" dirty="0"/>
                        <a:t> or both</a:t>
                      </a:r>
                      <a:endParaRPr lang="en-US" sz="1100" dirty="0"/>
                    </a:p>
                  </a:txBody>
                  <a:tcPr/>
                </a:tc>
                <a:tc>
                  <a:txBody>
                    <a:bodyPr/>
                    <a:lstStyle/>
                    <a:p>
                      <a:r>
                        <a:rPr lang="en-US" sz="1100" dirty="0"/>
                        <a:t>Not necessarily but  </a:t>
                      </a:r>
                      <a:r>
                        <a:rPr lang="en-US" sz="1100" dirty="0" err="1"/>
                        <a:t>Govt</a:t>
                      </a:r>
                      <a:r>
                        <a:rPr lang="en-US" sz="1100" dirty="0"/>
                        <a:t> might opt to buy—flexibility on price</a:t>
                      </a:r>
                    </a:p>
                  </a:txBody>
                  <a:tcPr/>
                </a:tc>
                <a:tc>
                  <a:txBody>
                    <a:bodyPr/>
                    <a:lstStyle/>
                    <a:p>
                      <a:r>
                        <a:rPr lang="en-US" sz="1100" dirty="0"/>
                        <a:t>Flexible or no</a:t>
                      </a:r>
                    </a:p>
                  </a:txBody>
                  <a:tcPr/>
                </a:tc>
                <a:tc>
                  <a:txBody>
                    <a:bodyPr/>
                    <a:lstStyle/>
                    <a:p>
                      <a:r>
                        <a:rPr lang="en-US" sz="1100" dirty="0"/>
                        <a:t>Reduced</a:t>
                      </a:r>
                      <a:r>
                        <a:rPr lang="en-US" sz="1100" baseline="0" dirty="0"/>
                        <a:t> or no Capacity and Energy Complemented by </a:t>
                      </a:r>
                      <a:r>
                        <a:rPr lang="en-US" sz="1100" dirty="0"/>
                        <a:t>Insurance</a:t>
                      </a:r>
                    </a:p>
                  </a:txBody>
                  <a:tcPr/>
                </a:tc>
                <a:tc>
                  <a:txBody>
                    <a:bodyPr/>
                    <a:lstStyle/>
                    <a:p>
                      <a:r>
                        <a:rPr lang="en-US" sz="1100" dirty="0"/>
                        <a:t>Agreement to rebuild</a:t>
                      </a:r>
                    </a:p>
                  </a:txBody>
                  <a:tcPr/>
                </a:tc>
                <a:extLst>
                  <a:ext uri="{0D108BD9-81ED-4DB2-BD59-A6C34878D82A}">
                    <a16:rowId xmlns:a16="http://schemas.microsoft.com/office/drawing/2014/main" val="10003"/>
                  </a:ext>
                </a:extLst>
              </a:tr>
              <a:tr h="1042139">
                <a:tc>
                  <a:txBody>
                    <a:bodyPr/>
                    <a:lstStyle/>
                    <a:p>
                      <a:r>
                        <a:rPr lang="en-US" sz="1100" dirty="0"/>
                        <a:t>Change</a:t>
                      </a:r>
                      <a:r>
                        <a:rPr lang="en-US" sz="1100" baseline="0" dirty="0"/>
                        <a:t> of Law</a:t>
                      </a:r>
                      <a:endParaRPr lang="en-US" sz="1100" dirty="0"/>
                    </a:p>
                  </a:txBody>
                  <a:tcPr/>
                </a:tc>
                <a:tc>
                  <a:txBody>
                    <a:bodyPr/>
                    <a:lstStyle/>
                    <a:p>
                      <a:r>
                        <a:rPr lang="en-US" sz="1100" dirty="0"/>
                        <a:t>Company</a:t>
                      </a:r>
                    </a:p>
                  </a:txBody>
                  <a:tcPr/>
                </a:tc>
                <a:tc>
                  <a:txBody>
                    <a:bodyPr/>
                    <a:lstStyle/>
                    <a:p>
                      <a:r>
                        <a:rPr lang="en-US" sz="1100" dirty="0"/>
                        <a:t>Yes</a:t>
                      </a:r>
                    </a:p>
                  </a:txBody>
                  <a:tcPr/>
                </a:tc>
                <a:tc>
                  <a:txBody>
                    <a:bodyPr/>
                    <a:lstStyle/>
                    <a:p>
                      <a:r>
                        <a:rPr lang="en-US" sz="1100" dirty="0"/>
                        <a:t>Debt and Equity and </a:t>
                      </a:r>
                      <a:r>
                        <a:rPr lang="en-US" sz="1100" dirty="0" err="1"/>
                        <a:t>RoE</a:t>
                      </a:r>
                      <a:endParaRPr lang="en-US" sz="1100" dirty="0"/>
                    </a:p>
                  </a:txBody>
                  <a:tcPr/>
                </a:tc>
                <a:tc>
                  <a:txBody>
                    <a:bodyPr/>
                    <a:lstStyle/>
                    <a:p>
                      <a:r>
                        <a:rPr lang="en-US" sz="1100" dirty="0"/>
                        <a:t>Capacity—sometimes Energy too</a:t>
                      </a:r>
                    </a:p>
                  </a:txBody>
                  <a:tcPr/>
                </a:tc>
                <a:tc>
                  <a:txBody>
                    <a:bodyPr/>
                    <a:lstStyle/>
                    <a:p>
                      <a:r>
                        <a:rPr lang="en-US" sz="1100" dirty="0"/>
                        <a:t>Usually</a:t>
                      </a:r>
                      <a:r>
                        <a:rPr lang="en-US" sz="1100" baseline="0" dirty="0"/>
                        <a:t> leads to adjustment of capacity payment rather than termination if CIL only results in increased costs (vs. invalidation)</a:t>
                      </a:r>
                      <a:endParaRPr lang="en-US" sz="1100" dirty="0"/>
                    </a:p>
                  </a:txBody>
                  <a:tcPr/>
                </a:tc>
                <a:extLst>
                  <a:ext uri="{0D108BD9-81ED-4DB2-BD59-A6C34878D82A}">
                    <a16:rowId xmlns:a16="http://schemas.microsoft.com/office/drawing/2014/main" val="10004"/>
                  </a:ext>
                </a:extLst>
              </a:tr>
              <a:tr h="345701">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68936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9B22-C138-4987-AC59-18FE51A47404}"/>
              </a:ext>
            </a:extLst>
          </p:cNvPr>
          <p:cNvSpPr>
            <a:spLocks noGrp="1"/>
          </p:cNvSpPr>
          <p:nvPr>
            <p:ph type="title"/>
          </p:nvPr>
        </p:nvSpPr>
        <p:spPr>
          <a:xfrm>
            <a:off x="838200" y="2354317"/>
            <a:ext cx="10515600" cy="1881352"/>
          </a:xfrm>
        </p:spPr>
        <p:txBody>
          <a:bodyPr>
            <a:normAutofit/>
          </a:bodyPr>
          <a:lstStyle/>
          <a:p>
            <a:r>
              <a:rPr lang="en-US" b="1" dirty="0">
                <a:solidFill>
                  <a:schemeClr val="accent1"/>
                </a:solidFill>
              </a:rPr>
              <a:t>Finance and Funding Plan</a:t>
            </a:r>
            <a:br>
              <a:rPr lang="en-US" sz="3600" dirty="0">
                <a:solidFill>
                  <a:schemeClr val="accent1"/>
                </a:solidFill>
              </a:rPr>
            </a:br>
            <a:endParaRPr lang="en-US" sz="3600" dirty="0">
              <a:solidFill>
                <a:schemeClr val="accent1"/>
              </a:solidFill>
            </a:endParaRPr>
          </a:p>
        </p:txBody>
      </p:sp>
      <p:sp>
        <p:nvSpPr>
          <p:cNvPr id="3" name="Content Placeholder 2">
            <a:extLst>
              <a:ext uri="{FF2B5EF4-FFF2-40B4-BE49-F238E27FC236}">
                <a16:creationId xmlns:a16="http://schemas.microsoft.com/office/drawing/2014/main" id="{25D9F513-656E-4EA5-80D6-F138B5BB7931}"/>
              </a:ext>
            </a:extLst>
          </p:cNvPr>
          <p:cNvSpPr>
            <a:spLocks noGrp="1"/>
          </p:cNvSpPr>
          <p:nvPr>
            <p:ph idx="1"/>
          </p:nvPr>
        </p:nvSpPr>
        <p:spPr>
          <a:xfrm>
            <a:off x="849775" y="4477405"/>
            <a:ext cx="10515600" cy="399394"/>
          </a:xfrm>
        </p:spPr>
        <p:txBody>
          <a:bodyPr>
            <a:normAutofit fontScale="92500" lnSpcReduction="20000"/>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1684254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Overview of Climate Finance</a:t>
            </a:r>
          </a:p>
        </p:txBody>
      </p:sp>
      <p:sp>
        <p:nvSpPr>
          <p:cNvPr id="3" name="Content Placeholder 2"/>
          <p:cNvSpPr>
            <a:spLocks noGrp="1"/>
          </p:cNvSpPr>
          <p:nvPr>
            <p:ph idx="1"/>
          </p:nvPr>
        </p:nvSpPr>
        <p:spPr/>
        <p:txBody>
          <a:bodyPr>
            <a:normAutofit/>
          </a:bodyPr>
          <a:lstStyle/>
          <a:p>
            <a:r>
              <a:rPr lang="en-US" b="1" dirty="0"/>
              <a:t>Climate Finance: </a:t>
            </a:r>
            <a:r>
              <a:rPr lang="en-US" i="1" dirty="0">
                <a:solidFill>
                  <a:schemeClr val="accent2"/>
                </a:solidFill>
              </a:rPr>
              <a:t>financial resources </a:t>
            </a:r>
            <a:r>
              <a:rPr lang="en-US" dirty="0"/>
              <a:t>invested in </a:t>
            </a:r>
            <a:r>
              <a:rPr lang="en-US" i="1" dirty="0">
                <a:solidFill>
                  <a:schemeClr val="accent1"/>
                </a:solidFill>
              </a:rPr>
              <a:t>mitigation </a:t>
            </a:r>
            <a:r>
              <a:rPr lang="en-US" i="1" dirty="0"/>
              <a:t>and </a:t>
            </a:r>
            <a:r>
              <a:rPr lang="en-US" i="1" dirty="0">
                <a:solidFill>
                  <a:schemeClr val="accent6"/>
                </a:solidFill>
              </a:rPr>
              <a:t>adaptation </a:t>
            </a:r>
            <a:r>
              <a:rPr lang="en-US" dirty="0"/>
              <a:t>measures through financial instruments including </a:t>
            </a:r>
            <a:r>
              <a:rPr lang="en-US" b="1" i="1" dirty="0"/>
              <a:t>loans</a:t>
            </a:r>
            <a:r>
              <a:rPr lang="en-US" i="1" dirty="0"/>
              <a:t>, </a:t>
            </a:r>
            <a:r>
              <a:rPr lang="en-US" b="1" i="1" dirty="0"/>
              <a:t>grants</a:t>
            </a:r>
            <a:r>
              <a:rPr lang="en-US" i="1" dirty="0"/>
              <a:t> </a:t>
            </a:r>
            <a:r>
              <a:rPr lang="en-US" dirty="0"/>
              <a:t>and </a:t>
            </a:r>
            <a:r>
              <a:rPr lang="en-US" b="1" i="1" dirty="0"/>
              <a:t>guarantees</a:t>
            </a:r>
            <a:r>
              <a:rPr lang="en-US" i="1" dirty="0"/>
              <a:t>,</a:t>
            </a:r>
            <a:r>
              <a:rPr lang="en-US" dirty="0"/>
              <a:t> which have helped </a:t>
            </a:r>
            <a:r>
              <a:rPr lang="en-US" i="1" dirty="0">
                <a:solidFill>
                  <a:schemeClr val="tx1">
                    <a:lumMod val="50000"/>
                    <a:lumOff val="50000"/>
                  </a:schemeClr>
                </a:solidFill>
              </a:rPr>
              <a:t>leverage additional private finance</a:t>
            </a:r>
          </a:p>
          <a:p>
            <a:r>
              <a:rPr lang="en-US" b="1" dirty="0"/>
              <a:t>Sources: </a:t>
            </a:r>
            <a:r>
              <a:rPr lang="en-US" dirty="0"/>
              <a:t>public, private &amp; intermediaries</a:t>
            </a:r>
          </a:p>
          <a:p>
            <a:r>
              <a:rPr lang="en-US" b="1" dirty="0"/>
              <a:t>Instruments: </a:t>
            </a:r>
            <a:r>
              <a:rPr lang="en-US" dirty="0"/>
              <a:t>range of tools, mechanisms and modalities </a:t>
            </a:r>
          </a:p>
          <a:p>
            <a:r>
              <a:rPr lang="en-US" b="1" dirty="0"/>
              <a:t>Uses: </a:t>
            </a:r>
            <a:r>
              <a:rPr lang="en-US" dirty="0"/>
              <a:t>mitigation vs. adaptation</a:t>
            </a:r>
          </a:p>
        </p:txBody>
      </p:sp>
    </p:spTree>
    <p:extLst>
      <p:ext uri="{BB962C8B-B14F-4D97-AF65-F5344CB8AC3E}">
        <p14:creationId xmlns:p14="http://schemas.microsoft.com/office/powerpoint/2010/main" val="223051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Private Sources &amp; Intermediaries</a:t>
            </a:r>
          </a:p>
        </p:txBody>
      </p:sp>
      <p:sp>
        <p:nvSpPr>
          <p:cNvPr id="3" name="Content Placeholder 2"/>
          <p:cNvSpPr>
            <a:spLocks noGrp="1"/>
          </p:cNvSpPr>
          <p:nvPr>
            <p:ph idx="1"/>
          </p:nvPr>
        </p:nvSpPr>
        <p:spPr>
          <a:xfrm>
            <a:off x="838200" y="1622425"/>
            <a:ext cx="10515600" cy="4351338"/>
          </a:xfrm>
        </p:spPr>
        <p:txBody>
          <a:bodyPr>
            <a:normAutofit/>
          </a:bodyPr>
          <a:lstStyle/>
          <a:p>
            <a:r>
              <a:rPr lang="en-US" b="1" dirty="0"/>
              <a:t>Project Developers: </a:t>
            </a:r>
            <a:r>
              <a:rPr lang="en-US" dirty="0"/>
              <a:t>national/regional utilities, independent power producers, renewable energy </a:t>
            </a:r>
          </a:p>
          <a:p>
            <a:r>
              <a:rPr lang="en-US" b="1" dirty="0"/>
              <a:t>Corporate Actors: </a:t>
            </a:r>
            <a:r>
              <a:rPr lang="en-US" dirty="0"/>
              <a:t>manufacturers, corporate end-users</a:t>
            </a:r>
          </a:p>
          <a:p>
            <a:r>
              <a:rPr lang="en-US" b="1" dirty="0"/>
              <a:t>Private Households: </a:t>
            </a:r>
            <a:r>
              <a:rPr lang="en-US" dirty="0"/>
              <a:t>family level economic entities, high net worth individuals</a:t>
            </a:r>
          </a:p>
          <a:p>
            <a:r>
              <a:rPr lang="en-US" b="1" dirty="0"/>
              <a:t>Institutional Investors: </a:t>
            </a:r>
            <a:r>
              <a:rPr lang="en-US" dirty="0"/>
              <a:t>insurance companies, pension funds, endowments</a:t>
            </a:r>
          </a:p>
          <a:p>
            <a:r>
              <a:rPr lang="en-US" b="1" dirty="0"/>
              <a:t>Commercial Financial Institutions</a:t>
            </a:r>
          </a:p>
          <a:p>
            <a:r>
              <a:rPr lang="en-US" b="1" dirty="0"/>
              <a:t>Private Equity, Venture Capital &amp; Infrastructure Funds</a:t>
            </a:r>
          </a:p>
          <a:p>
            <a:pPr lvl="1"/>
            <a:endParaRPr lang="en-US" dirty="0"/>
          </a:p>
        </p:txBody>
      </p:sp>
    </p:spTree>
    <p:extLst>
      <p:ext uri="{BB962C8B-B14F-4D97-AF65-F5344CB8AC3E}">
        <p14:creationId xmlns:p14="http://schemas.microsoft.com/office/powerpoint/2010/main" val="3862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505" y="653764"/>
            <a:ext cx="10515600" cy="1146174"/>
          </a:xfrm>
        </p:spPr>
        <p:txBody>
          <a:bodyPr/>
          <a:lstStyle/>
          <a:p>
            <a:r>
              <a:rPr lang="en-US" b="1" dirty="0">
                <a:solidFill>
                  <a:schemeClr val="accent1"/>
                </a:solidFill>
              </a:rPr>
              <a:t>Public Sources &amp; Intermediaries</a:t>
            </a:r>
          </a:p>
        </p:txBody>
      </p:sp>
      <p:sp>
        <p:nvSpPr>
          <p:cNvPr id="3" name="Content Placeholder 2"/>
          <p:cNvSpPr>
            <a:spLocks noGrp="1"/>
          </p:cNvSpPr>
          <p:nvPr>
            <p:ph idx="1"/>
          </p:nvPr>
        </p:nvSpPr>
        <p:spPr>
          <a:xfrm>
            <a:off x="533400" y="2021321"/>
            <a:ext cx="10515600" cy="4382654"/>
          </a:xfrm>
        </p:spPr>
        <p:txBody>
          <a:bodyPr>
            <a:normAutofit fontScale="92500" lnSpcReduction="20000"/>
          </a:bodyPr>
          <a:lstStyle/>
          <a:p>
            <a:r>
              <a:rPr lang="en-US" b="1" dirty="0"/>
              <a:t>Ministries &amp; Government Agencies</a:t>
            </a:r>
          </a:p>
          <a:p>
            <a:pPr lvl="1"/>
            <a:r>
              <a:rPr lang="en-US" dirty="0"/>
              <a:t>Bilateral Aid agencies</a:t>
            </a:r>
          </a:p>
          <a:p>
            <a:pPr lvl="1"/>
            <a:r>
              <a:rPr lang="en-US" dirty="0"/>
              <a:t>Export Credit Agencies</a:t>
            </a:r>
          </a:p>
          <a:p>
            <a:pPr lvl="1"/>
            <a:r>
              <a:rPr lang="en-US" dirty="0"/>
              <a:t>UN institutions</a:t>
            </a:r>
          </a:p>
          <a:p>
            <a:r>
              <a:rPr lang="en-US" b="1" dirty="0"/>
              <a:t>Development Finance Institutions</a:t>
            </a:r>
          </a:p>
          <a:p>
            <a:pPr lvl="1"/>
            <a:r>
              <a:rPr lang="en-US" dirty="0"/>
              <a:t>Multilateral Development Banks (MDB)</a:t>
            </a:r>
          </a:p>
          <a:p>
            <a:pPr lvl="1"/>
            <a:r>
              <a:rPr lang="en-US" dirty="0"/>
              <a:t>National Development Banks (NDB)</a:t>
            </a:r>
          </a:p>
          <a:p>
            <a:pPr lvl="1"/>
            <a:r>
              <a:rPr lang="en-US" dirty="0"/>
              <a:t>Bilateral Financial Institutions (BFI)</a:t>
            </a:r>
          </a:p>
          <a:p>
            <a:r>
              <a:rPr lang="en-US" b="1" dirty="0"/>
              <a:t>Climate Funds</a:t>
            </a:r>
          </a:p>
          <a:p>
            <a:pPr lvl="1"/>
            <a:r>
              <a:rPr lang="en-US" dirty="0"/>
              <a:t>Global Environment Facility (GEF)</a:t>
            </a:r>
          </a:p>
          <a:p>
            <a:pPr lvl="1"/>
            <a:r>
              <a:rPr lang="en-US" dirty="0"/>
              <a:t>Adaptation Fund (AF)</a:t>
            </a:r>
          </a:p>
          <a:p>
            <a:pPr lvl="1"/>
            <a:r>
              <a:rPr lang="en-US" dirty="0"/>
              <a:t>Climate Investment Funds (CIF)</a:t>
            </a:r>
          </a:p>
          <a:p>
            <a:pPr lvl="1"/>
            <a:r>
              <a:rPr lang="en-US" dirty="0"/>
              <a:t>Green Climate Fund (GCF)</a:t>
            </a:r>
          </a:p>
          <a:p>
            <a:endParaRPr lang="en-US" dirty="0"/>
          </a:p>
        </p:txBody>
      </p:sp>
      <p:sp>
        <p:nvSpPr>
          <p:cNvPr id="9" name="TextBox 8"/>
          <p:cNvSpPr txBox="1"/>
          <p:nvPr/>
        </p:nvSpPr>
        <p:spPr>
          <a:xfrm>
            <a:off x="6835204" y="2245993"/>
            <a:ext cx="2248930" cy="1200329"/>
          </a:xfrm>
          <a:prstGeom prst="rect">
            <a:avLst/>
          </a:prstGeom>
          <a:noFill/>
        </p:spPr>
        <p:txBody>
          <a:bodyPr wrap="square" rtlCol="0">
            <a:spAutoFit/>
          </a:bodyPr>
          <a:lstStyle/>
          <a:p>
            <a:pPr marL="0" lvl="1" algn="ctr"/>
            <a:r>
              <a:rPr lang="en-US" dirty="0">
                <a:solidFill>
                  <a:schemeClr val="accent1">
                    <a:lumMod val="75000"/>
                  </a:schemeClr>
                </a:solidFill>
              </a:rPr>
              <a:t>National strategies &amp; policy frameworks conducive to investment</a:t>
            </a:r>
          </a:p>
        </p:txBody>
      </p:sp>
      <p:sp>
        <p:nvSpPr>
          <p:cNvPr id="10" name="Right Brace 9"/>
          <p:cNvSpPr/>
          <p:nvPr/>
        </p:nvSpPr>
        <p:spPr>
          <a:xfrm>
            <a:off x="6232305" y="2304638"/>
            <a:ext cx="197529" cy="1043129"/>
          </a:xfrm>
          <a:prstGeom prst="rightBrace">
            <a:avLst>
              <a:gd name="adj1" fmla="val 75980"/>
              <a:gd name="adj2" fmla="val 4417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6763449" y="3586502"/>
            <a:ext cx="2248930" cy="1200329"/>
          </a:xfrm>
          <a:prstGeom prst="rect">
            <a:avLst/>
          </a:prstGeom>
          <a:noFill/>
        </p:spPr>
        <p:txBody>
          <a:bodyPr wrap="square" rtlCol="0">
            <a:spAutoFit/>
          </a:bodyPr>
          <a:lstStyle/>
          <a:p>
            <a:pPr marL="0" lvl="1" algn="ctr"/>
            <a:r>
              <a:rPr lang="en-US" dirty="0">
                <a:solidFill>
                  <a:schemeClr val="accent6"/>
                </a:solidFill>
              </a:rPr>
              <a:t>Technical assistance, financial instruments &amp; specialized knowledge</a:t>
            </a:r>
          </a:p>
        </p:txBody>
      </p:sp>
      <p:sp>
        <p:nvSpPr>
          <p:cNvPr id="19" name="TextBox 18"/>
          <p:cNvSpPr txBox="1"/>
          <p:nvPr/>
        </p:nvSpPr>
        <p:spPr>
          <a:xfrm>
            <a:off x="6719907" y="4982263"/>
            <a:ext cx="2248930" cy="1200329"/>
          </a:xfrm>
          <a:prstGeom prst="rect">
            <a:avLst/>
          </a:prstGeom>
          <a:noFill/>
        </p:spPr>
        <p:txBody>
          <a:bodyPr wrap="square" rtlCol="0">
            <a:spAutoFit/>
          </a:bodyPr>
          <a:lstStyle/>
          <a:p>
            <a:pPr marL="0" lvl="1" algn="ctr"/>
            <a:r>
              <a:rPr lang="en-US" dirty="0">
                <a:solidFill>
                  <a:schemeClr val="accent2"/>
                </a:solidFill>
              </a:rPr>
              <a:t>Grants &amp; loans at concessional terms (finite lifetime, sectoral focus)</a:t>
            </a:r>
          </a:p>
        </p:txBody>
      </p:sp>
      <p:sp>
        <p:nvSpPr>
          <p:cNvPr id="21" name="Right Brace 20"/>
          <p:cNvSpPr/>
          <p:nvPr/>
        </p:nvSpPr>
        <p:spPr>
          <a:xfrm>
            <a:off x="6270405" y="3519035"/>
            <a:ext cx="159429" cy="1051791"/>
          </a:xfrm>
          <a:prstGeom prst="rightBrace">
            <a:avLst>
              <a:gd name="adj1" fmla="val 75980"/>
              <a:gd name="adj2" fmla="val 44174"/>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2" name="Right Brace 21"/>
          <p:cNvSpPr/>
          <p:nvPr/>
        </p:nvSpPr>
        <p:spPr>
          <a:xfrm>
            <a:off x="6270405" y="4974064"/>
            <a:ext cx="140378" cy="1163211"/>
          </a:xfrm>
          <a:prstGeom prst="rightBrace">
            <a:avLst>
              <a:gd name="adj1" fmla="val 75980"/>
              <a:gd name="adj2" fmla="val 44174"/>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10579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Uses of Climate Financing</a:t>
            </a:r>
          </a:p>
        </p:txBody>
      </p:sp>
      <p:graphicFrame>
        <p:nvGraphicFramePr>
          <p:cNvPr id="7" name="Diagram 6"/>
          <p:cNvGraphicFramePr/>
          <p:nvPr/>
        </p:nvGraphicFramePr>
        <p:xfrm>
          <a:off x="977900" y="1600200"/>
          <a:ext cx="8420100" cy="4131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5094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apezoid 13"/>
          <p:cNvSpPr/>
          <p:nvPr/>
        </p:nvSpPr>
        <p:spPr>
          <a:xfrm rot="16200000" flipV="1">
            <a:off x="1834467" y="1056199"/>
            <a:ext cx="4787566" cy="5562603"/>
          </a:xfrm>
          <a:prstGeom prst="trapezoid">
            <a:avLst>
              <a:gd name="adj" fmla="val 22209"/>
            </a:avLst>
          </a:prstGeom>
          <a:gradFill>
            <a:gsLst>
              <a:gs pos="0">
                <a:srgbClr val="FFC000"/>
              </a:gs>
              <a:gs pos="59000">
                <a:schemeClr val="accent2">
                  <a:lumMod val="20000"/>
                  <a:lumOff val="80000"/>
                  <a:alpha val="72000"/>
                </a:schemeClr>
              </a:gs>
              <a:gs pos="0">
                <a:schemeClr val="accent2"/>
              </a:gs>
              <a:gs pos="0">
                <a:schemeClr val="accent2"/>
              </a:gs>
              <a:gs pos="0">
                <a:schemeClr val="accent2"/>
              </a:gs>
              <a:gs pos="0">
                <a:schemeClr val="accent2"/>
              </a:gs>
              <a:gs pos="0">
                <a:schemeClr val="accent2">
                  <a:lumMod val="40000"/>
                  <a:lumOff val="60000"/>
                </a:schemeClr>
              </a:gs>
            </a:gsLst>
            <a:lin ang="5400000" scaled="1"/>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solidFill>
                  <a:schemeClr val="accent1"/>
                </a:solidFill>
              </a:rPr>
              <a:t>Climate Financing Instruments to Leverage Private Sector Investment</a:t>
            </a:r>
          </a:p>
        </p:txBody>
      </p:sp>
      <p:sp>
        <p:nvSpPr>
          <p:cNvPr id="3" name="Content Placeholder 2"/>
          <p:cNvSpPr>
            <a:spLocks noGrp="1"/>
          </p:cNvSpPr>
          <p:nvPr>
            <p:ph idx="1"/>
          </p:nvPr>
        </p:nvSpPr>
        <p:spPr>
          <a:xfrm>
            <a:off x="1066800" y="1724025"/>
            <a:ext cx="7137400" cy="4351338"/>
          </a:xfrm>
        </p:spPr>
        <p:txBody>
          <a:bodyPr>
            <a:normAutofit fontScale="70000" lnSpcReduction="20000"/>
          </a:bodyPr>
          <a:lstStyle/>
          <a:p>
            <a:pPr marL="457200" lvl="1" indent="-457200">
              <a:buFont typeface="+mj-lt"/>
              <a:buAutoNum type="arabicPeriod"/>
            </a:pPr>
            <a:r>
              <a:rPr lang="en-US" b="1" dirty="0"/>
              <a:t>Policy Incentives: </a:t>
            </a:r>
          </a:p>
          <a:p>
            <a:pPr lvl="1">
              <a:lnSpc>
                <a:spcPct val="80000"/>
              </a:lnSpc>
              <a:spcBef>
                <a:spcPts val="600"/>
              </a:spcBef>
            </a:pPr>
            <a:r>
              <a:rPr lang="en-US" sz="2000" dirty="0"/>
              <a:t>Feed-in tariffs</a:t>
            </a:r>
          </a:p>
          <a:p>
            <a:pPr lvl="1">
              <a:lnSpc>
                <a:spcPct val="80000"/>
              </a:lnSpc>
              <a:spcBef>
                <a:spcPts val="600"/>
              </a:spcBef>
            </a:pPr>
            <a:r>
              <a:rPr lang="en-US" sz="2000" dirty="0"/>
              <a:t>Tradeable certificates</a:t>
            </a:r>
          </a:p>
          <a:p>
            <a:pPr lvl="1">
              <a:lnSpc>
                <a:spcPct val="80000"/>
              </a:lnSpc>
              <a:spcBef>
                <a:spcPts val="600"/>
              </a:spcBef>
            </a:pPr>
            <a:r>
              <a:rPr lang="en-US" sz="2000" dirty="0"/>
              <a:t>Tax incentives</a:t>
            </a:r>
          </a:p>
          <a:p>
            <a:pPr lvl="1">
              <a:lnSpc>
                <a:spcPct val="80000"/>
              </a:lnSpc>
              <a:spcBef>
                <a:spcPts val="600"/>
              </a:spcBef>
              <a:spcAft>
                <a:spcPts val="600"/>
              </a:spcAft>
            </a:pPr>
            <a:r>
              <a:rPr lang="en-US" sz="2000" dirty="0"/>
              <a:t>Clean energy subsidies</a:t>
            </a:r>
          </a:p>
          <a:p>
            <a:pPr marL="457200" lvl="1" indent="-457200">
              <a:buFont typeface="+mj-lt"/>
              <a:buAutoNum type="arabicPeriod" startAt="2"/>
            </a:pPr>
            <a:r>
              <a:rPr lang="en-US" b="1" dirty="0"/>
              <a:t>Risk Management: </a:t>
            </a:r>
          </a:p>
          <a:p>
            <a:pPr lvl="1">
              <a:lnSpc>
                <a:spcPct val="80000"/>
              </a:lnSpc>
              <a:spcBef>
                <a:spcPts val="600"/>
              </a:spcBef>
            </a:pPr>
            <a:r>
              <a:rPr lang="en-US" sz="2000" dirty="0"/>
              <a:t>Guarantees</a:t>
            </a:r>
          </a:p>
          <a:p>
            <a:pPr lvl="1">
              <a:lnSpc>
                <a:spcPct val="80000"/>
              </a:lnSpc>
              <a:spcBef>
                <a:spcPts val="600"/>
              </a:spcBef>
            </a:pPr>
            <a:r>
              <a:rPr lang="en-US" sz="2000" dirty="0"/>
              <a:t>Insurance policies</a:t>
            </a:r>
          </a:p>
          <a:p>
            <a:pPr lvl="1">
              <a:lnSpc>
                <a:spcPct val="80000"/>
              </a:lnSpc>
              <a:spcBef>
                <a:spcPts val="600"/>
              </a:spcBef>
              <a:spcAft>
                <a:spcPts val="600"/>
              </a:spcAft>
            </a:pPr>
            <a:r>
              <a:rPr lang="en-US" sz="2000" dirty="0"/>
              <a:t>Contract-based instruments</a:t>
            </a:r>
          </a:p>
          <a:p>
            <a:pPr marL="457200" lvl="1" indent="-457200">
              <a:buFont typeface="+mj-lt"/>
              <a:buAutoNum type="arabicPeriod" startAt="3"/>
            </a:pPr>
            <a:r>
              <a:rPr lang="en-US" b="1" dirty="0"/>
              <a:t>Grants: </a:t>
            </a:r>
          </a:p>
          <a:p>
            <a:pPr lvl="1">
              <a:lnSpc>
                <a:spcPct val="80000"/>
              </a:lnSpc>
              <a:spcBef>
                <a:spcPts val="600"/>
              </a:spcBef>
            </a:pPr>
            <a:r>
              <a:rPr lang="en-US" sz="2000" dirty="0"/>
              <a:t>Cash transfers</a:t>
            </a:r>
          </a:p>
          <a:p>
            <a:pPr lvl="1">
              <a:lnSpc>
                <a:spcPct val="80000"/>
              </a:lnSpc>
              <a:spcBef>
                <a:spcPts val="600"/>
              </a:spcBef>
              <a:spcAft>
                <a:spcPts val="600"/>
              </a:spcAft>
            </a:pPr>
            <a:r>
              <a:rPr lang="en-US" sz="2000" dirty="0"/>
              <a:t>In-kind support</a:t>
            </a:r>
          </a:p>
          <a:p>
            <a:pPr marL="457200" lvl="1" indent="-457200">
              <a:spcAft>
                <a:spcPts val="600"/>
              </a:spcAft>
              <a:buFont typeface="+mj-lt"/>
              <a:buAutoNum type="arabicPeriod" startAt="4"/>
            </a:pPr>
            <a:r>
              <a:rPr lang="en-US" b="1" dirty="0"/>
              <a:t>Low-cost project debt: </a:t>
            </a:r>
          </a:p>
          <a:p>
            <a:pPr lvl="1">
              <a:lnSpc>
                <a:spcPct val="80000"/>
              </a:lnSpc>
              <a:spcBef>
                <a:spcPts val="0"/>
              </a:spcBef>
              <a:spcAft>
                <a:spcPts val="600"/>
              </a:spcAft>
            </a:pPr>
            <a:r>
              <a:rPr lang="en-US" sz="2000" dirty="0"/>
              <a:t>Concessional loans</a:t>
            </a:r>
          </a:p>
          <a:p>
            <a:pPr marL="457200" lvl="1" indent="-457200">
              <a:buFont typeface="+mj-lt"/>
              <a:buAutoNum type="arabicPeriod" startAt="5"/>
            </a:pPr>
            <a:r>
              <a:rPr lang="en-US" b="1" dirty="0"/>
              <a:t>Capital Instruments at commercial terms: </a:t>
            </a:r>
          </a:p>
          <a:p>
            <a:pPr lvl="1">
              <a:lnSpc>
                <a:spcPct val="80000"/>
              </a:lnSpc>
              <a:spcBef>
                <a:spcPts val="600"/>
              </a:spcBef>
            </a:pPr>
            <a:r>
              <a:rPr lang="en-US" sz="2000" dirty="0"/>
              <a:t>Project-level market rate debt</a:t>
            </a:r>
          </a:p>
          <a:p>
            <a:pPr lvl="1">
              <a:lnSpc>
                <a:spcPct val="80000"/>
              </a:lnSpc>
              <a:spcBef>
                <a:spcPts val="600"/>
              </a:spcBef>
            </a:pPr>
            <a:r>
              <a:rPr lang="en-US" sz="2000" dirty="0"/>
              <a:t>Project-level equity</a:t>
            </a:r>
          </a:p>
          <a:p>
            <a:pPr lvl="1">
              <a:lnSpc>
                <a:spcPct val="80000"/>
              </a:lnSpc>
              <a:spcBef>
                <a:spcPts val="600"/>
              </a:spcBef>
            </a:pPr>
            <a:r>
              <a:rPr lang="en-US" sz="2000" dirty="0"/>
              <a:t>Balance sheet financing</a:t>
            </a:r>
          </a:p>
        </p:txBody>
      </p:sp>
      <p:sp>
        <p:nvSpPr>
          <p:cNvPr id="15" name="Rounded Rectangle 14"/>
          <p:cNvSpPr/>
          <p:nvPr/>
        </p:nvSpPr>
        <p:spPr>
          <a:xfrm>
            <a:off x="5251026" y="2769279"/>
            <a:ext cx="3651674" cy="611021"/>
          </a:xfrm>
          <a:prstGeom prst="round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Address investor-specific needs</a:t>
            </a:r>
          </a:p>
        </p:txBody>
      </p:sp>
      <p:sp>
        <p:nvSpPr>
          <p:cNvPr id="16" name="Rounded Rectangle 15"/>
          <p:cNvSpPr/>
          <p:nvPr/>
        </p:nvSpPr>
        <p:spPr>
          <a:xfrm>
            <a:off x="5226474" y="3565412"/>
            <a:ext cx="3676226" cy="557105"/>
          </a:xfrm>
          <a:prstGeom prst="round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Align public and private interests</a:t>
            </a:r>
          </a:p>
        </p:txBody>
      </p:sp>
      <p:sp>
        <p:nvSpPr>
          <p:cNvPr id="17" name="Rounded Rectangle 16"/>
          <p:cNvSpPr/>
          <p:nvPr/>
        </p:nvSpPr>
        <p:spPr>
          <a:xfrm>
            <a:off x="5226474" y="4307629"/>
            <a:ext cx="3676226" cy="569171"/>
          </a:xfrm>
          <a:prstGeom prst="round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Enable scaled-up investments</a:t>
            </a:r>
          </a:p>
        </p:txBody>
      </p:sp>
    </p:spTree>
    <p:extLst>
      <p:ext uri="{BB962C8B-B14F-4D97-AF65-F5344CB8AC3E}">
        <p14:creationId xmlns:p14="http://schemas.microsoft.com/office/powerpoint/2010/main" val="1464962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30CB28-B29F-C141-ACCB-4D30FA5E96C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Today’s Agenda</a:t>
            </a:r>
          </a:p>
        </p:txBody>
      </p:sp>
      <p:sp>
        <p:nvSpPr>
          <p:cNvPr id="3" name="Content Placeholder 2">
            <a:extLst>
              <a:ext uri="{FF2B5EF4-FFF2-40B4-BE49-F238E27FC236}">
                <a16:creationId xmlns:a16="http://schemas.microsoft.com/office/drawing/2014/main" id="{25D9F513-656E-4EA5-80D6-F138B5BB7931}"/>
              </a:ext>
            </a:extLst>
          </p:cNvPr>
          <p:cNvSpPr>
            <a:spLocks noGrp="1"/>
          </p:cNvSpPr>
          <p:nvPr>
            <p:ph idx="1"/>
          </p:nvPr>
        </p:nvSpPr>
        <p:spPr>
          <a:xfrm>
            <a:off x="838200" y="4477405"/>
            <a:ext cx="10515600" cy="399394"/>
          </a:xfrm>
        </p:spPr>
        <p:txBody>
          <a:bodyPr>
            <a:normAutofit fontScale="92500" lnSpcReduction="20000"/>
          </a:bodyPr>
          <a:lstStyle/>
          <a:p>
            <a:pPr marL="0" indent="0">
              <a:buNone/>
            </a:pPr>
            <a:endParaRPr lang="en-US" dirty="0"/>
          </a:p>
          <a:p>
            <a:pPr marL="0" indent="0">
              <a:buNone/>
            </a:pPr>
            <a:endParaRPr lang="en-US" dirty="0"/>
          </a:p>
        </p:txBody>
      </p:sp>
      <p:sp>
        <p:nvSpPr>
          <p:cNvPr id="7" name="Content Placeholder 2">
            <a:extLst>
              <a:ext uri="{FF2B5EF4-FFF2-40B4-BE49-F238E27FC236}">
                <a16:creationId xmlns:a16="http://schemas.microsoft.com/office/drawing/2014/main" id="{D86FF627-B9DB-474D-822D-70565C53DB9E}"/>
              </a:ext>
            </a:extLst>
          </p:cNvPr>
          <p:cNvSpPr txBox="1">
            <a:spLocks/>
          </p:cNvSpPr>
          <p:nvPr/>
        </p:nvSpPr>
        <p:spPr>
          <a:xfrm>
            <a:off x="838200" y="1825625"/>
            <a:ext cx="10515600" cy="4321176"/>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0"/>
              </a:spcBef>
            </a:pPr>
            <a:r>
              <a:rPr lang="en-US" sz="2800" dirty="0"/>
              <a:t>Overview of Climate Action PPP Development</a:t>
            </a:r>
          </a:p>
          <a:p>
            <a:pPr marL="457200" lvl="1">
              <a:lnSpc>
                <a:spcPct val="100000"/>
              </a:lnSpc>
              <a:spcBef>
                <a:spcPts val="0"/>
              </a:spcBef>
            </a:pPr>
            <a:endParaRPr lang="en-US" sz="2800" dirty="0"/>
          </a:p>
          <a:p>
            <a:pPr marL="457200" lvl="1">
              <a:lnSpc>
                <a:spcPct val="100000"/>
              </a:lnSpc>
              <a:spcBef>
                <a:spcPts val="0"/>
              </a:spcBef>
            </a:pPr>
            <a:r>
              <a:rPr lang="en-US" sz="2800" dirty="0"/>
              <a:t>Project Development (Identification &amp; Feasibility)</a:t>
            </a:r>
          </a:p>
          <a:p>
            <a:pPr marL="457200" lvl="1">
              <a:lnSpc>
                <a:spcPct val="100000"/>
              </a:lnSpc>
              <a:spcBef>
                <a:spcPts val="0"/>
              </a:spcBef>
            </a:pPr>
            <a:endParaRPr lang="en-US" sz="2800" dirty="0"/>
          </a:p>
          <a:p>
            <a:pPr marL="457200" lvl="1">
              <a:lnSpc>
                <a:spcPct val="100000"/>
              </a:lnSpc>
              <a:spcBef>
                <a:spcPts val="0"/>
              </a:spcBef>
            </a:pPr>
            <a:r>
              <a:rPr lang="en-US" sz="2800" dirty="0"/>
              <a:t>Procurement and Contracting</a:t>
            </a:r>
          </a:p>
          <a:p>
            <a:pPr marL="457200" lvl="1">
              <a:spcBef>
                <a:spcPts val="0"/>
              </a:spcBef>
            </a:pPr>
            <a:endParaRPr lang="en-US" sz="2800" dirty="0"/>
          </a:p>
          <a:p>
            <a:pPr marL="457200" lvl="1">
              <a:spcBef>
                <a:spcPts val="0"/>
              </a:spcBef>
            </a:pPr>
            <a:r>
              <a:rPr lang="en-US" sz="2800" dirty="0"/>
              <a:t>Financing and Funding Plan </a:t>
            </a:r>
          </a:p>
          <a:p>
            <a:pPr marL="457200" lvl="1">
              <a:spcBef>
                <a:spcPts val="0"/>
              </a:spcBef>
            </a:pPr>
            <a:endParaRPr lang="en-US" dirty="0"/>
          </a:p>
        </p:txBody>
      </p:sp>
    </p:spTree>
    <p:extLst>
      <p:ext uri="{BB962C8B-B14F-4D97-AF65-F5344CB8AC3E}">
        <p14:creationId xmlns:p14="http://schemas.microsoft.com/office/powerpoint/2010/main" val="697285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6B9F-5CF8-4BB8-A969-CF00DA19EADA}"/>
              </a:ext>
            </a:extLst>
          </p:cNvPr>
          <p:cNvSpPr>
            <a:spLocks noGrp="1"/>
          </p:cNvSpPr>
          <p:nvPr>
            <p:ph type="title"/>
          </p:nvPr>
        </p:nvSpPr>
        <p:spPr>
          <a:xfrm>
            <a:off x="339436" y="365125"/>
            <a:ext cx="10515600" cy="1325563"/>
          </a:xfrm>
        </p:spPr>
        <p:txBody>
          <a:bodyPr/>
          <a:lstStyle/>
          <a:p>
            <a:r>
              <a:rPr lang="en-US" b="1" dirty="0">
                <a:solidFill>
                  <a:srgbClr val="0092DA"/>
                </a:solidFill>
              </a:rPr>
              <a:t>Summary and Conclusions</a:t>
            </a:r>
          </a:p>
        </p:txBody>
      </p:sp>
      <p:sp>
        <p:nvSpPr>
          <p:cNvPr id="3" name="Content Placeholder 2">
            <a:extLst>
              <a:ext uri="{FF2B5EF4-FFF2-40B4-BE49-F238E27FC236}">
                <a16:creationId xmlns:a16="http://schemas.microsoft.com/office/drawing/2014/main" id="{B8A49F1F-F244-4F86-8DC4-BB3D9D6C2122}"/>
              </a:ext>
            </a:extLst>
          </p:cNvPr>
          <p:cNvSpPr>
            <a:spLocks noGrp="1"/>
          </p:cNvSpPr>
          <p:nvPr>
            <p:ph idx="1"/>
          </p:nvPr>
        </p:nvSpPr>
        <p:spPr>
          <a:xfrm>
            <a:off x="748144" y="1690688"/>
            <a:ext cx="10898424" cy="4132596"/>
          </a:xfrm>
        </p:spPr>
        <p:txBody>
          <a:bodyPr>
            <a:normAutofit/>
          </a:bodyPr>
          <a:lstStyle/>
          <a:p>
            <a:r>
              <a:rPr lang="en-US" dirty="0"/>
              <a:t>Climate Action PPPs during Feasibility Phase Need To Figure Out The Design Criteria for the Uncertain Future</a:t>
            </a:r>
          </a:p>
          <a:p>
            <a:r>
              <a:rPr lang="en-US" dirty="0"/>
              <a:t>Once the Design Criteria is Agreed to the Parties Must Conduct a “Realistic Risk Allocation” Strategy to Attract Developers/Investors</a:t>
            </a:r>
          </a:p>
          <a:p>
            <a:r>
              <a:rPr lang="en-US" dirty="0"/>
              <a:t>The Procurement Stage is Vitally Important in Setting the Stage For Success</a:t>
            </a:r>
          </a:p>
          <a:p>
            <a:r>
              <a:rPr lang="en-US" dirty="0"/>
              <a:t>Innovative Financing is Required to Put Together a Financing Plan that is Bankable</a:t>
            </a:r>
          </a:p>
          <a:p>
            <a:r>
              <a:rPr lang="en-US" dirty="0"/>
              <a:t>….</a:t>
            </a:r>
          </a:p>
        </p:txBody>
      </p:sp>
    </p:spTree>
    <p:extLst>
      <p:ext uri="{BB962C8B-B14F-4D97-AF65-F5344CB8AC3E}">
        <p14:creationId xmlns:p14="http://schemas.microsoft.com/office/powerpoint/2010/main" val="259057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E7290301-8781-4ED8-897C-2245C4FD6703}"/>
              </a:ext>
            </a:extLst>
          </p:cNvPr>
          <p:cNvSpPr txBox="1">
            <a:spLocks/>
          </p:cNvSpPr>
          <p:nvPr/>
        </p:nvSpPr>
        <p:spPr>
          <a:xfrm>
            <a:off x="824207" y="1803446"/>
            <a:ext cx="10515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4064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Project Finance</a:t>
            </a:r>
          </a:p>
          <a:p>
            <a:pPr marL="228600" marR="0" lvl="0" indent="4064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Screening Tools</a:t>
            </a:r>
          </a:p>
          <a:p>
            <a:pPr marL="228600" marR="0" lvl="0" indent="4064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Pre-Feasibility Studies</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228600" marR="0" lvl="0" indent="4064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Pre-Qualification and Evaluation</a:t>
            </a:r>
          </a:p>
          <a:p>
            <a:pPr indent="406400">
              <a:lnSpc>
                <a:spcPct val="120000"/>
              </a:lnSpc>
              <a:spcBef>
                <a:spcPts val="0"/>
              </a:spcBef>
              <a:defRPr/>
            </a:pPr>
            <a:r>
              <a:rPr lang="en-US" sz="2600" b="1" dirty="0">
                <a:solidFill>
                  <a:prstClr val="black"/>
                </a:solidFill>
                <a:latin typeface="Calibri" panose="020F0502020204030204" pitchFamily="34" charset="0"/>
                <a:cs typeface="Calibri" panose="020F0502020204030204" pitchFamily="34" charset="0"/>
              </a:rPr>
              <a:t>Sector Specific: Pre-Feasibility Studies</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228600" marR="0" lvl="0" indent="4064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Business Case Development</a:t>
            </a:r>
          </a:p>
          <a:p>
            <a:pPr marL="228600" marR="0" lvl="0" indent="4064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Unsolicited Proposals</a:t>
            </a:r>
          </a:p>
          <a:p>
            <a:pPr marL="228600" marR="0" lvl="0" indent="4064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Financial Modeling</a:t>
            </a:r>
          </a:p>
          <a:p>
            <a:pPr marL="228600" marR="0" lvl="0" indent="4064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600" b="1" dirty="0">
                <a:solidFill>
                  <a:prstClr val="black"/>
                </a:solidFill>
                <a:latin typeface="Calibri" panose="020F0502020204030204" pitchFamily="34" charset="0"/>
                <a:cs typeface="Calibri" panose="020F0502020204030204" pitchFamily="34" charset="0"/>
              </a:rPr>
              <a:t>Life Cycle Costs Analysis</a:t>
            </a:r>
          </a:p>
          <a:p>
            <a:pPr marL="228600" marR="0" lvl="0" indent="4064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Project Agreements</a:t>
            </a:r>
          </a:p>
          <a:p>
            <a:pPr marL="228600" marR="0" lvl="0" indent="4064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600" b="1" dirty="0">
                <a:solidFill>
                  <a:prstClr val="black"/>
                </a:solidFill>
                <a:latin typeface="Calibri" panose="020F0502020204030204" pitchFamily="34" charset="0"/>
                <a:cs typeface="Calibri" panose="020F0502020204030204" pitchFamily="34" charset="0"/>
              </a:rPr>
              <a:t>Financing Documents</a:t>
            </a:r>
          </a:p>
          <a:p>
            <a:pPr marL="228600" marR="0" lvl="0" indent="4064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Commercial Contracts </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1" indent="0" algn="l" defTabSz="914400" rtl="0" eaLnBrk="1" fontAlgn="base" latinLnBrk="0" hangingPunct="1">
              <a:lnSpc>
                <a:spcPct val="12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 descr="Classroom">
            <a:extLst>
              <a:ext uri="{FF2B5EF4-FFF2-40B4-BE49-F238E27FC236}">
                <a16:creationId xmlns:a16="http://schemas.microsoft.com/office/drawing/2014/main" id="{125CF367-CEB6-4109-A82A-21B27C20BAC8}"/>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7520282" y="1968546"/>
            <a:ext cx="3476625" cy="3476625"/>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B1DA83CF-CEE2-4AFD-AE7D-AADCEEA95256}"/>
              </a:ext>
            </a:extLst>
          </p:cNvPr>
          <p:cNvSpPr>
            <a:spLocks noGrp="1"/>
          </p:cNvSpPr>
          <p:nvPr>
            <p:ph type="title"/>
          </p:nvPr>
        </p:nvSpPr>
        <p:spPr>
          <a:xfrm>
            <a:off x="838200" y="365125"/>
            <a:ext cx="10515600" cy="1325563"/>
          </a:xfrm>
        </p:spPr>
        <p:txBody>
          <a:bodyPr/>
          <a:lstStyle/>
          <a:p>
            <a:r>
              <a:rPr lang="en-US" b="1" dirty="0">
                <a:solidFill>
                  <a:schemeClr val="accent1"/>
                </a:solidFill>
              </a:rPr>
              <a:t>Previous Webinars</a:t>
            </a:r>
          </a:p>
        </p:txBody>
      </p:sp>
    </p:spTree>
    <p:extLst>
      <p:ext uri="{BB962C8B-B14F-4D97-AF65-F5344CB8AC3E}">
        <p14:creationId xmlns:p14="http://schemas.microsoft.com/office/powerpoint/2010/main" val="1190765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E7290301-8781-4ED8-897C-2245C4FD6703}"/>
              </a:ext>
            </a:extLst>
          </p:cNvPr>
          <p:cNvSpPr txBox="1">
            <a:spLocks/>
          </p:cNvSpPr>
          <p:nvPr/>
        </p:nvSpPr>
        <p:spPr>
          <a:xfrm>
            <a:off x="685390" y="1479044"/>
            <a:ext cx="4057330" cy="1050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base" latinLnBrk="0" hangingPunct="1">
              <a:lnSpc>
                <a:spcPct val="12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Go to: www.cldp.doc.gov/PPP</a:t>
            </a: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B1DA83CF-CEE2-4AFD-AE7D-AADCEEA95256}"/>
              </a:ext>
            </a:extLst>
          </p:cNvPr>
          <p:cNvSpPr>
            <a:spLocks noGrp="1"/>
          </p:cNvSpPr>
          <p:nvPr>
            <p:ph type="title"/>
          </p:nvPr>
        </p:nvSpPr>
        <p:spPr>
          <a:xfrm>
            <a:off x="838200" y="365125"/>
            <a:ext cx="10515600" cy="1325563"/>
          </a:xfrm>
        </p:spPr>
        <p:txBody>
          <a:bodyPr/>
          <a:lstStyle/>
          <a:p>
            <a:r>
              <a:rPr lang="en-US" b="1" dirty="0">
                <a:solidFill>
                  <a:schemeClr val="accent1"/>
                </a:solidFill>
              </a:rPr>
              <a:t>Access Previous Recordings</a:t>
            </a:r>
          </a:p>
        </p:txBody>
      </p:sp>
      <p:pic>
        <p:nvPicPr>
          <p:cNvPr id="4" name="Picture 3">
            <a:extLst>
              <a:ext uri="{FF2B5EF4-FFF2-40B4-BE49-F238E27FC236}">
                <a16:creationId xmlns:a16="http://schemas.microsoft.com/office/drawing/2014/main" id="{BB811A37-1F68-4808-9B84-A985ED748E12}"/>
              </a:ext>
            </a:extLst>
          </p:cNvPr>
          <p:cNvPicPr>
            <a:picLocks noChangeAspect="1"/>
          </p:cNvPicPr>
          <p:nvPr/>
        </p:nvPicPr>
        <p:blipFill rotWithShape="1">
          <a:blip r:embed="rId2"/>
          <a:srcRect b="25080"/>
          <a:stretch/>
        </p:blipFill>
        <p:spPr>
          <a:xfrm>
            <a:off x="1232452" y="2496334"/>
            <a:ext cx="2963206" cy="3101257"/>
          </a:xfrm>
          <a:prstGeom prst="rect">
            <a:avLst/>
          </a:prstGeom>
        </p:spPr>
      </p:pic>
      <p:pic>
        <p:nvPicPr>
          <p:cNvPr id="5" name="Picture 4">
            <a:extLst>
              <a:ext uri="{FF2B5EF4-FFF2-40B4-BE49-F238E27FC236}">
                <a16:creationId xmlns:a16="http://schemas.microsoft.com/office/drawing/2014/main" id="{B914B290-C333-46E4-B536-0B5EDD348722}"/>
              </a:ext>
            </a:extLst>
          </p:cNvPr>
          <p:cNvPicPr>
            <a:picLocks noChangeAspect="1"/>
          </p:cNvPicPr>
          <p:nvPr/>
        </p:nvPicPr>
        <p:blipFill>
          <a:blip r:embed="rId3"/>
          <a:stretch>
            <a:fillRect/>
          </a:stretch>
        </p:blipFill>
        <p:spPr>
          <a:xfrm>
            <a:off x="4825445" y="2646711"/>
            <a:ext cx="3194090" cy="2864034"/>
          </a:xfrm>
          <a:prstGeom prst="rect">
            <a:avLst/>
          </a:prstGeom>
        </p:spPr>
      </p:pic>
      <p:pic>
        <p:nvPicPr>
          <p:cNvPr id="6" name="Picture 5">
            <a:extLst>
              <a:ext uri="{FF2B5EF4-FFF2-40B4-BE49-F238E27FC236}">
                <a16:creationId xmlns:a16="http://schemas.microsoft.com/office/drawing/2014/main" id="{A588DBCF-7BAF-44B3-97B5-D3811C59BDCD}"/>
              </a:ext>
            </a:extLst>
          </p:cNvPr>
          <p:cNvPicPr>
            <a:picLocks noChangeAspect="1"/>
          </p:cNvPicPr>
          <p:nvPr/>
        </p:nvPicPr>
        <p:blipFill>
          <a:blip r:embed="rId4"/>
          <a:stretch>
            <a:fillRect/>
          </a:stretch>
        </p:blipFill>
        <p:spPr>
          <a:xfrm>
            <a:off x="8649322" y="2891814"/>
            <a:ext cx="3393597" cy="2443152"/>
          </a:xfrm>
          <a:prstGeom prst="rect">
            <a:avLst/>
          </a:prstGeom>
        </p:spPr>
      </p:pic>
      <p:sp>
        <p:nvSpPr>
          <p:cNvPr id="27" name="Content Placeholder 2">
            <a:extLst>
              <a:ext uri="{FF2B5EF4-FFF2-40B4-BE49-F238E27FC236}">
                <a16:creationId xmlns:a16="http://schemas.microsoft.com/office/drawing/2014/main" id="{304B3194-12C7-46D5-BA23-E3B5E87C9777}"/>
              </a:ext>
            </a:extLst>
          </p:cNvPr>
          <p:cNvSpPr txBox="1">
            <a:spLocks/>
          </p:cNvSpPr>
          <p:nvPr/>
        </p:nvSpPr>
        <p:spPr>
          <a:xfrm>
            <a:off x="5417870" y="1932809"/>
            <a:ext cx="2009240" cy="716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base" latinLnBrk="0" hangingPunct="1">
              <a:lnSpc>
                <a:spcPct val="12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Register</a:t>
            </a: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ontent Placeholder 2">
            <a:extLst>
              <a:ext uri="{FF2B5EF4-FFF2-40B4-BE49-F238E27FC236}">
                <a16:creationId xmlns:a16="http://schemas.microsoft.com/office/drawing/2014/main" id="{B9EFA12F-309F-4B7D-87AA-B8F3AF34C365}"/>
              </a:ext>
            </a:extLst>
          </p:cNvPr>
          <p:cNvSpPr txBox="1">
            <a:spLocks/>
          </p:cNvSpPr>
          <p:nvPr/>
        </p:nvSpPr>
        <p:spPr>
          <a:xfrm>
            <a:off x="9344560" y="1932809"/>
            <a:ext cx="2009240" cy="716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base" latinLnBrk="0" hangingPunct="1">
              <a:lnSpc>
                <a:spcPct val="12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Watch</a:t>
            </a: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828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solidFill>
                  <a:schemeClr val="accent1"/>
                </a:solidFill>
              </a:rPr>
              <a:t>Upcoming Webinars</a:t>
            </a:r>
            <a:endParaRPr b="1" dirty="0">
              <a:solidFill>
                <a:schemeClr val="accent1"/>
              </a:solidFill>
            </a:endParaRPr>
          </a:p>
        </p:txBody>
      </p:sp>
      <p:sp>
        <p:nvSpPr>
          <p:cNvPr id="215" name="Google Shape;215;p26"/>
          <p:cNvSpPr txBox="1">
            <a:spLocks noGrp="1"/>
          </p:cNvSpPr>
          <p:nvPr>
            <p:ph idx="1"/>
          </p:nvPr>
        </p:nvSpPr>
        <p:spPr>
          <a:xfrm>
            <a:off x="1014662" y="1642562"/>
            <a:ext cx="7375358" cy="4473575"/>
          </a:xfrm>
          <a:prstGeom prst="rect">
            <a:avLst/>
          </a:prstGeom>
          <a:noFill/>
          <a:ln>
            <a:noFill/>
          </a:ln>
        </p:spPr>
        <p:txBody>
          <a:bodyPr spcFirstLastPara="1" wrap="square" lIns="91425" tIns="45700" rIns="91425" bIns="45700" anchor="t" anchorCtr="0">
            <a:noAutofit/>
          </a:bodyPr>
          <a:lstStyle/>
          <a:p>
            <a:pPr>
              <a:lnSpc>
                <a:spcPct val="100000"/>
              </a:lnSpc>
              <a:spcBef>
                <a:spcPts val="0"/>
              </a:spcBef>
              <a:buClr>
                <a:schemeClr val="dk1"/>
              </a:buClr>
              <a:buSzPts val="1540"/>
            </a:pPr>
            <a:r>
              <a:rPr lang="en-US" sz="3600" dirty="0"/>
              <a:t>Foreign Exchange Risk</a:t>
            </a:r>
          </a:p>
          <a:p>
            <a:pPr>
              <a:lnSpc>
                <a:spcPct val="100000"/>
              </a:lnSpc>
              <a:spcBef>
                <a:spcPts val="0"/>
              </a:spcBef>
              <a:buClr>
                <a:schemeClr val="dk1"/>
              </a:buClr>
              <a:buSzPts val="1540"/>
            </a:pPr>
            <a:r>
              <a:rPr lang="en-US" sz="3600" dirty="0"/>
              <a:t>Sovereign Debt</a:t>
            </a:r>
          </a:p>
          <a:p>
            <a:pPr>
              <a:lnSpc>
                <a:spcPct val="100000"/>
              </a:lnSpc>
              <a:spcBef>
                <a:spcPts val="0"/>
              </a:spcBef>
              <a:buClr>
                <a:schemeClr val="dk1"/>
              </a:buClr>
              <a:buSzPts val="1540"/>
            </a:pPr>
            <a:r>
              <a:rPr lang="en-US" sz="3600" dirty="0"/>
              <a:t>Contact Management</a:t>
            </a:r>
          </a:p>
          <a:p>
            <a:pPr>
              <a:lnSpc>
                <a:spcPct val="100000"/>
              </a:lnSpc>
              <a:spcBef>
                <a:spcPts val="0"/>
              </a:spcBef>
              <a:buClr>
                <a:schemeClr val="dk1"/>
              </a:buClr>
              <a:buSzPts val="1540"/>
            </a:pPr>
            <a:r>
              <a:rPr lang="en-US" sz="3600" dirty="0"/>
              <a:t>Social PPPs</a:t>
            </a:r>
          </a:p>
          <a:p>
            <a:pPr>
              <a:lnSpc>
                <a:spcPct val="100000"/>
              </a:lnSpc>
              <a:spcBef>
                <a:spcPts val="0"/>
              </a:spcBef>
              <a:buClr>
                <a:schemeClr val="dk1"/>
              </a:buClr>
              <a:buSzPts val="1540"/>
            </a:pPr>
            <a:r>
              <a:rPr lang="en-US" sz="3600" dirty="0"/>
              <a:t>Airport PPPs</a:t>
            </a:r>
          </a:p>
          <a:p>
            <a:pPr>
              <a:lnSpc>
                <a:spcPct val="100000"/>
              </a:lnSpc>
              <a:spcBef>
                <a:spcPts val="0"/>
              </a:spcBef>
              <a:buClr>
                <a:schemeClr val="dk1"/>
              </a:buClr>
              <a:buSzPts val="1540"/>
            </a:pPr>
            <a:r>
              <a:rPr lang="en-US" sz="3600" dirty="0"/>
              <a:t>Dispute Resolution </a:t>
            </a:r>
          </a:p>
          <a:p>
            <a:pPr>
              <a:lnSpc>
                <a:spcPct val="100000"/>
              </a:lnSpc>
              <a:spcBef>
                <a:spcPts val="0"/>
              </a:spcBef>
              <a:buClr>
                <a:schemeClr val="dk1"/>
              </a:buClr>
              <a:buSzPts val="1540"/>
            </a:pPr>
            <a:r>
              <a:rPr lang="en-US" sz="3600" dirty="0"/>
              <a:t>Negotiations</a:t>
            </a:r>
          </a:p>
          <a:p>
            <a:pPr>
              <a:lnSpc>
                <a:spcPct val="100000"/>
              </a:lnSpc>
              <a:spcBef>
                <a:spcPts val="0"/>
              </a:spcBef>
              <a:buClr>
                <a:schemeClr val="dk1"/>
              </a:buClr>
              <a:buSzPts val="1540"/>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3"/>
        <p:cNvGrpSpPr/>
        <p:nvPr/>
      </p:nvGrpSpPr>
      <p:grpSpPr>
        <a:xfrm>
          <a:off x="0" y="0"/>
          <a:ext cx="0" cy="0"/>
          <a:chOff x="0" y="0"/>
          <a:chExt cx="0" cy="0"/>
        </a:xfrm>
      </p:grpSpPr>
      <p:pic>
        <p:nvPicPr>
          <p:cNvPr id="224" name="Google Shape;224;p27"/>
          <p:cNvPicPr preferRelativeResize="0"/>
          <p:nvPr/>
        </p:nvPicPr>
        <p:blipFill rotWithShape="1">
          <a:blip r:embed="rId3">
            <a:alphaModFix amt="50000"/>
          </a:blip>
          <a:srcRect t="16420" b="27330"/>
          <a:stretch/>
        </p:blipFill>
        <p:spPr>
          <a:xfrm>
            <a:off x="0" y="10"/>
            <a:ext cx="12191980" cy="6857990"/>
          </a:xfrm>
          <a:prstGeom prst="rect">
            <a:avLst/>
          </a:prstGeom>
          <a:noFill/>
          <a:ln>
            <a:noFill/>
          </a:ln>
        </p:spPr>
      </p:pic>
      <p:sp>
        <p:nvSpPr>
          <p:cNvPr id="225" name="Google Shape;225;p27"/>
          <p:cNvSpPr txBox="1"/>
          <p:nvPr/>
        </p:nvSpPr>
        <p:spPr>
          <a:xfrm>
            <a:off x="910588" y="3116917"/>
            <a:ext cx="2745688" cy="46166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Calibri"/>
                <a:cs typeface="Calibri"/>
                <a:sym typeface="Calibri"/>
              </a:rPr>
              <a:t>Tel: +1 202 482 2400</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6" name="Google Shape;226;p27" descr="Telephone"/>
          <p:cNvPicPr preferRelativeResize="0"/>
          <p:nvPr/>
        </p:nvPicPr>
        <p:blipFill rotWithShape="1">
          <a:blip r:embed="rId4">
            <a:alphaModFix/>
          </a:blip>
          <a:srcRect/>
          <a:stretch/>
        </p:blipFill>
        <p:spPr>
          <a:xfrm>
            <a:off x="1963392" y="2249032"/>
            <a:ext cx="640080" cy="640080"/>
          </a:xfrm>
          <a:prstGeom prst="rect">
            <a:avLst/>
          </a:prstGeom>
          <a:noFill/>
          <a:ln>
            <a:noFill/>
          </a:ln>
        </p:spPr>
      </p:pic>
      <p:sp>
        <p:nvSpPr>
          <p:cNvPr id="227" name="Google Shape;227;p27"/>
          <p:cNvSpPr/>
          <p:nvPr/>
        </p:nvSpPr>
        <p:spPr>
          <a:xfrm>
            <a:off x="8296454" y="3116917"/>
            <a:ext cx="2480423" cy="46166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Calibri"/>
                <a:cs typeface="Calibri"/>
                <a:sym typeface="Calibri"/>
              </a:rPr>
              <a:t>www.cldp.doc.gov</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8" name="Google Shape;228;p27" descr="Internet"/>
          <p:cNvPicPr preferRelativeResize="0"/>
          <p:nvPr/>
        </p:nvPicPr>
        <p:blipFill rotWithShape="1">
          <a:blip r:embed="rId5">
            <a:alphaModFix/>
          </a:blip>
          <a:srcRect/>
          <a:stretch/>
        </p:blipFill>
        <p:spPr>
          <a:xfrm>
            <a:off x="9160859" y="2259307"/>
            <a:ext cx="751612" cy="751612"/>
          </a:xfrm>
          <a:prstGeom prst="rect">
            <a:avLst/>
          </a:prstGeom>
          <a:noFill/>
          <a:ln>
            <a:noFill/>
          </a:ln>
        </p:spPr>
      </p:pic>
      <p:sp>
        <p:nvSpPr>
          <p:cNvPr id="229" name="Google Shape;229;p27"/>
          <p:cNvSpPr/>
          <p:nvPr/>
        </p:nvSpPr>
        <p:spPr>
          <a:xfrm>
            <a:off x="4099389" y="2882520"/>
            <a:ext cx="3513761" cy="120032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Calibri"/>
                <a:cs typeface="Calibri"/>
                <a:sym typeface="Calibri"/>
              </a:rPr>
              <a:t>1401 Constitution Avenue, NW, Washington, DC 20230</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0" name="Google Shape;230;p27" descr="Map with pin"/>
          <p:cNvPicPr preferRelativeResize="0"/>
          <p:nvPr/>
        </p:nvPicPr>
        <p:blipFill rotWithShape="1">
          <a:blip r:embed="rId6">
            <a:alphaModFix/>
          </a:blip>
          <a:srcRect/>
          <a:stretch/>
        </p:blipFill>
        <p:spPr>
          <a:xfrm>
            <a:off x="5504449" y="2193266"/>
            <a:ext cx="751612" cy="751612"/>
          </a:xfrm>
          <a:prstGeom prst="rect">
            <a:avLst/>
          </a:prstGeom>
          <a:noFill/>
          <a:ln>
            <a:noFill/>
          </a:ln>
        </p:spPr>
      </p:pic>
      <p:pic>
        <p:nvPicPr>
          <p:cNvPr id="231" name="Google Shape;231;p27"/>
          <p:cNvPicPr preferRelativeResize="0"/>
          <p:nvPr/>
        </p:nvPicPr>
        <p:blipFill rotWithShape="1">
          <a:blip r:embed="rId7">
            <a:alphaModFix/>
          </a:blip>
          <a:srcRect/>
          <a:stretch/>
        </p:blipFill>
        <p:spPr>
          <a:xfrm>
            <a:off x="4798497" y="140364"/>
            <a:ext cx="1972193" cy="1972193"/>
          </a:xfrm>
          <a:prstGeom prst="rect">
            <a:avLst/>
          </a:prstGeom>
          <a:noFill/>
          <a:ln>
            <a:noFill/>
          </a:ln>
        </p:spPr>
      </p:pic>
      <p:sp>
        <p:nvSpPr>
          <p:cNvPr id="232" name="Google Shape;232;p27"/>
          <p:cNvSpPr txBox="1"/>
          <p:nvPr/>
        </p:nvSpPr>
        <p:spPr>
          <a:xfrm>
            <a:off x="732879" y="2112557"/>
            <a:ext cx="3256908" cy="11712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33" name="Google Shape;233;p27"/>
          <p:cNvSpPr txBox="1"/>
          <p:nvPr/>
        </p:nvSpPr>
        <p:spPr>
          <a:xfrm>
            <a:off x="3036940" y="4377169"/>
            <a:ext cx="2942024" cy="156966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cs typeface="Calibri"/>
                <a:sym typeface="Calibri"/>
              </a:rPr>
              <a:t>Shane Meckler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Attorney-Advisor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Indo-Pacific Portfolio</a:t>
            </a:r>
            <a:endParaRPr kumimoji="0" sz="2400" b="0" i="0" u="none" strike="noStrike" kern="1200" cap="none" spc="0" normalizeH="0" baseline="0" noProof="0" dirty="0">
              <a:ln>
                <a:noFill/>
              </a:ln>
              <a:solidFill>
                <a:prstClr val="whit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cs typeface="Calibri"/>
                <a:sym typeface="Calibri"/>
              </a:rPr>
              <a:t>Smeckler@doc.gov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Google Shape;234;p27"/>
          <p:cNvSpPr txBox="1"/>
          <p:nvPr/>
        </p:nvSpPr>
        <p:spPr>
          <a:xfrm>
            <a:off x="8561800" y="4207836"/>
            <a:ext cx="2916569" cy="156966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Mohammed Loraoui</a:t>
            </a:r>
            <a:endParaRPr kumimoji="0" sz="2400" b="0" i="0" u="none" strike="noStrike" kern="1200" cap="none" spc="0" normalizeH="0" baseline="0" noProof="0" dirty="0">
              <a:ln>
                <a:noFill/>
              </a:ln>
              <a:solidFill>
                <a:prstClr val="whit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Attorney-Advisor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Power Africa Portfolio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rPr>
              <a:t>Mloraoui@doc.gov</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5" name="Google Shape;235;p27" descr="A person wearing a suit and tie smiling at the camera&#10;&#10;Description automatically generated"/>
          <p:cNvPicPr preferRelativeResize="0"/>
          <p:nvPr/>
        </p:nvPicPr>
        <p:blipFill rotWithShape="1">
          <a:blip r:embed="rId8">
            <a:alphaModFix/>
          </a:blip>
          <a:srcRect/>
          <a:stretch/>
        </p:blipFill>
        <p:spPr>
          <a:xfrm>
            <a:off x="6366053" y="4052831"/>
            <a:ext cx="2049741" cy="1767806"/>
          </a:xfrm>
          <a:prstGeom prst="rect">
            <a:avLst/>
          </a:prstGeom>
          <a:noFill/>
          <a:ln>
            <a:noFill/>
          </a:ln>
        </p:spPr>
      </p:pic>
      <p:pic>
        <p:nvPicPr>
          <p:cNvPr id="2050" name="Picture 2">
            <a:extLst>
              <a:ext uri="{FF2B5EF4-FFF2-40B4-BE49-F238E27FC236}">
                <a16:creationId xmlns:a16="http://schemas.microsoft.com/office/drawing/2014/main" id="{B63BCC01-33B8-4101-A899-9432230879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7532" y="4268309"/>
            <a:ext cx="1325705" cy="15090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9B22-C138-4987-AC59-18FE51A47404}"/>
              </a:ext>
            </a:extLst>
          </p:cNvPr>
          <p:cNvSpPr>
            <a:spLocks noGrp="1"/>
          </p:cNvSpPr>
          <p:nvPr>
            <p:ph type="title"/>
          </p:nvPr>
        </p:nvSpPr>
        <p:spPr>
          <a:xfrm>
            <a:off x="838200" y="2354317"/>
            <a:ext cx="10515600" cy="1881352"/>
          </a:xfrm>
        </p:spPr>
        <p:txBody>
          <a:bodyPr>
            <a:normAutofit fontScale="90000"/>
          </a:bodyPr>
          <a:lstStyle/>
          <a:p>
            <a:r>
              <a:rPr lang="en-US" sz="5400" b="1" dirty="0">
                <a:solidFill>
                  <a:schemeClr val="accent1"/>
                </a:solidFill>
              </a:rPr>
              <a:t>Overview of Climate Action PPPs</a:t>
            </a:r>
            <a:br>
              <a:rPr lang="en-US" sz="3600" dirty="0">
                <a:solidFill>
                  <a:schemeClr val="accent1"/>
                </a:solidFill>
              </a:rPr>
            </a:br>
            <a:endParaRPr lang="en-US" sz="3600" dirty="0">
              <a:solidFill>
                <a:schemeClr val="accent1"/>
              </a:solidFill>
            </a:endParaRPr>
          </a:p>
        </p:txBody>
      </p:sp>
      <p:sp>
        <p:nvSpPr>
          <p:cNvPr id="3" name="Content Placeholder 2">
            <a:extLst>
              <a:ext uri="{FF2B5EF4-FFF2-40B4-BE49-F238E27FC236}">
                <a16:creationId xmlns:a16="http://schemas.microsoft.com/office/drawing/2014/main" id="{25D9F513-656E-4EA5-80D6-F138B5BB7931}"/>
              </a:ext>
            </a:extLst>
          </p:cNvPr>
          <p:cNvSpPr>
            <a:spLocks noGrp="1"/>
          </p:cNvSpPr>
          <p:nvPr>
            <p:ph idx="1"/>
          </p:nvPr>
        </p:nvSpPr>
        <p:spPr>
          <a:xfrm>
            <a:off x="838200" y="4477405"/>
            <a:ext cx="10515600" cy="399394"/>
          </a:xfrm>
        </p:spPr>
        <p:txBody>
          <a:bodyPr>
            <a:normAutofit fontScale="92500" lnSpcReduction="20000"/>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2226441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5DCA3-24D9-F743-984D-E28C6B8DAC78}"/>
              </a:ext>
            </a:extLst>
          </p:cNvPr>
          <p:cNvSpPr>
            <a:spLocks noGrp="1"/>
          </p:cNvSpPr>
          <p:nvPr>
            <p:ph type="title"/>
          </p:nvPr>
        </p:nvSpPr>
        <p:spPr/>
        <p:txBody>
          <a:bodyPr vert="horz" lIns="91440" tIns="45720" rIns="91440" bIns="45720" rtlCol="0" anchor="ctr">
            <a:normAutofit/>
          </a:bodyPr>
          <a:lstStyle/>
          <a:p>
            <a:r>
              <a:rPr lang="en-US" sz="3400" b="1" kern="1200" dirty="0">
                <a:solidFill>
                  <a:srgbClr val="0092DA"/>
                </a:solidFill>
                <a:latin typeface="+mj-lt"/>
                <a:ea typeface="+mj-ea"/>
                <a:cs typeface="+mj-cs"/>
              </a:rPr>
              <a:t>Climate PPP Project Categories</a:t>
            </a:r>
          </a:p>
        </p:txBody>
      </p:sp>
      <p:sp>
        <p:nvSpPr>
          <p:cNvPr id="3" name="Content Placeholder 2">
            <a:extLst>
              <a:ext uri="{FF2B5EF4-FFF2-40B4-BE49-F238E27FC236}">
                <a16:creationId xmlns:a16="http://schemas.microsoft.com/office/drawing/2014/main" id="{5BA4163D-A6DC-7149-9A0A-37D0552F47D4}"/>
              </a:ext>
            </a:extLst>
          </p:cNvPr>
          <p:cNvSpPr>
            <a:spLocks noGrp="1"/>
          </p:cNvSpPr>
          <p:nvPr>
            <p:ph idx="1"/>
          </p:nvPr>
        </p:nvSpPr>
        <p:spPr>
          <a:xfrm>
            <a:off x="838200" y="1825625"/>
            <a:ext cx="7519988" cy="4351338"/>
          </a:xfrm>
        </p:spPr>
        <p:txBody>
          <a:bodyPr vert="horz" lIns="91440" tIns="45720" rIns="91440" bIns="45720" rtlCol="0">
            <a:normAutofit/>
          </a:bodyPr>
          <a:lstStyle/>
          <a:p>
            <a:r>
              <a:rPr lang="en-US" sz="2400" b="1" dirty="0"/>
              <a:t>‘Climate resilience’ </a:t>
            </a:r>
            <a:r>
              <a:rPr lang="en-US" sz="2400" dirty="0"/>
              <a:t>relates to the ability of a system to withstand, bounce back, or absorb the impacts of climate variability and change. Resilience is a quality or characteristic of a system. </a:t>
            </a:r>
          </a:p>
          <a:p>
            <a:r>
              <a:rPr lang="en-US" sz="2400" b="1" dirty="0"/>
              <a:t>‘Adaptation’ </a:t>
            </a:r>
            <a:r>
              <a:rPr lang="en-US" sz="2400" dirty="0"/>
              <a:t>to climate change refers to an adjustment in a system in response to current or expected climate impacts. Adaptations can both be aimed at avoiding negative consequences or seizing positive opportunities from climate change. </a:t>
            </a:r>
          </a:p>
          <a:p>
            <a:endParaRPr lang="en-US" sz="2000" dirty="0"/>
          </a:p>
        </p:txBody>
      </p:sp>
      <p:pic>
        <p:nvPicPr>
          <p:cNvPr id="8" name="Picture 7" descr="A picture containing outdoor, sky, water, nature&#10;&#10;Description automatically generated">
            <a:extLst>
              <a:ext uri="{FF2B5EF4-FFF2-40B4-BE49-F238E27FC236}">
                <a16:creationId xmlns:a16="http://schemas.microsoft.com/office/drawing/2014/main" id="{4974CC43-2C95-BA43-B576-E91CABAE6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1718" y="1803797"/>
            <a:ext cx="2438200" cy="3250405"/>
          </a:xfrm>
          <a:prstGeom prst="rect">
            <a:avLst/>
          </a:prstGeom>
        </p:spPr>
      </p:pic>
    </p:spTree>
    <p:extLst>
      <p:ext uri="{BB962C8B-B14F-4D97-AF65-F5344CB8AC3E}">
        <p14:creationId xmlns:p14="http://schemas.microsoft.com/office/powerpoint/2010/main" val="1158888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EB746-EC93-4B0A-BEF7-8445BC63BDA3}"/>
              </a:ext>
            </a:extLst>
          </p:cNvPr>
          <p:cNvSpPr>
            <a:spLocks noGrp="1"/>
          </p:cNvSpPr>
          <p:nvPr>
            <p:ph type="title"/>
          </p:nvPr>
        </p:nvSpPr>
        <p:spPr>
          <a:xfrm>
            <a:off x="731520" y="731520"/>
            <a:ext cx="6089904" cy="1426464"/>
          </a:xfrm>
        </p:spPr>
        <p:txBody>
          <a:bodyPr>
            <a:normAutofit/>
          </a:bodyPr>
          <a:lstStyle/>
          <a:p>
            <a:r>
              <a:rPr lang="en-US">
                <a:solidFill>
                  <a:srgbClr val="FFFFFF"/>
                </a:solidFill>
              </a:rPr>
              <a:t>P3 and Climate Resiliency</a:t>
            </a:r>
          </a:p>
        </p:txBody>
      </p:sp>
      <p:sp>
        <p:nvSpPr>
          <p:cNvPr id="3" name="Content Placeholder 2">
            <a:extLst>
              <a:ext uri="{FF2B5EF4-FFF2-40B4-BE49-F238E27FC236}">
                <a16:creationId xmlns:a16="http://schemas.microsoft.com/office/drawing/2014/main" id="{D426FBC9-9348-4E3A-B81E-B9F8C7A1E395}"/>
              </a:ext>
            </a:extLst>
          </p:cNvPr>
          <p:cNvSpPr>
            <a:spLocks noGrp="1"/>
          </p:cNvSpPr>
          <p:nvPr>
            <p:ph idx="1"/>
          </p:nvPr>
        </p:nvSpPr>
        <p:spPr>
          <a:xfrm>
            <a:off x="789456" y="524933"/>
            <a:ext cx="7544647" cy="5556712"/>
          </a:xfrm>
        </p:spPr>
        <p:txBody>
          <a:bodyPr anchor="ctr">
            <a:noAutofit/>
          </a:bodyPr>
          <a:lstStyle/>
          <a:p>
            <a:pPr marL="0" indent="0">
              <a:buNone/>
            </a:pPr>
            <a:r>
              <a:rPr lang="en-US" sz="4000" b="1" dirty="0">
                <a:solidFill>
                  <a:schemeClr val="accent1"/>
                </a:solidFill>
              </a:rPr>
              <a:t>Hypothetical Climate PPP</a:t>
            </a:r>
            <a:r>
              <a:rPr lang="en-US" b="1" dirty="0">
                <a:solidFill>
                  <a:schemeClr val="accent1"/>
                </a:solidFill>
              </a:rPr>
              <a:t> Coastal Port- Chittagong, Bangladesh</a:t>
            </a:r>
          </a:p>
          <a:p>
            <a:r>
              <a:rPr lang="en-US" dirty="0"/>
              <a:t>Critical Port City and second largest city in Bangladesh</a:t>
            </a:r>
          </a:p>
          <a:p>
            <a:r>
              <a:rPr lang="en-US" dirty="0"/>
              <a:t>Severe &amp; Increased Flooding from: </a:t>
            </a:r>
          </a:p>
          <a:p>
            <a:pPr lvl="1"/>
            <a:r>
              <a:rPr lang="en-US" dirty="0"/>
              <a:t>Sea Level Rise; </a:t>
            </a:r>
          </a:p>
          <a:p>
            <a:pPr lvl="1"/>
            <a:r>
              <a:rPr lang="en-US" dirty="0"/>
              <a:t>Storm Surge; </a:t>
            </a:r>
          </a:p>
          <a:p>
            <a:pPr lvl="1"/>
            <a:r>
              <a:rPr lang="en-US" dirty="0"/>
              <a:t>Land Subsidence; </a:t>
            </a:r>
          </a:p>
          <a:p>
            <a:pPr lvl="1"/>
            <a:r>
              <a:rPr lang="en-US" dirty="0"/>
              <a:t>Increased Precipitation</a:t>
            </a:r>
          </a:p>
          <a:p>
            <a:r>
              <a:rPr lang="en-US" dirty="0"/>
              <a:t>Limited Capacity to Deal with the problem effectively multiple gov’t entities, lack of funding, complexity</a:t>
            </a:r>
          </a:p>
          <a:p>
            <a:endParaRPr lang="en-US" dirty="0"/>
          </a:p>
        </p:txBody>
      </p:sp>
      <p:pic>
        <p:nvPicPr>
          <p:cNvPr id="6" name="Picture 5" descr="Map&#10;&#10;Description automatically generated">
            <a:extLst>
              <a:ext uri="{FF2B5EF4-FFF2-40B4-BE49-F238E27FC236}">
                <a16:creationId xmlns:a16="http://schemas.microsoft.com/office/drawing/2014/main" id="{ACAAC3DE-5DA9-4F46-817F-8A561AE91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367" y="1243013"/>
            <a:ext cx="3457113" cy="3835503"/>
          </a:xfrm>
          <a:prstGeom prst="rect">
            <a:avLst/>
          </a:prstGeom>
        </p:spPr>
      </p:pic>
    </p:spTree>
    <p:extLst>
      <p:ext uri="{BB962C8B-B14F-4D97-AF65-F5344CB8AC3E}">
        <p14:creationId xmlns:p14="http://schemas.microsoft.com/office/powerpoint/2010/main" val="4216191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7A04-15AE-45A5-93E2-5AA95394FE85}"/>
              </a:ext>
            </a:extLst>
          </p:cNvPr>
          <p:cNvSpPr>
            <a:spLocks noGrp="1"/>
          </p:cNvSpPr>
          <p:nvPr>
            <p:ph type="title"/>
          </p:nvPr>
        </p:nvSpPr>
        <p:spPr>
          <a:xfrm>
            <a:off x="838200" y="249714"/>
            <a:ext cx="10515600" cy="1405466"/>
          </a:xfrm>
        </p:spPr>
        <p:txBody>
          <a:bodyPr>
            <a:normAutofit/>
          </a:bodyPr>
          <a:lstStyle/>
          <a:p>
            <a:r>
              <a:rPr lang="en-US" b="1" dirty="0">
                <a:solidFill>
                  <a:schemeClr val="accent1"/>
                </a:solidFill>
              </a:rPr>
              <a:t>Potential Scope for Chittagong Climate Action PPP</a:t>
            </a:r>
            <a:endParaRPr lang="en-US" dirty="0">
              <a:solidFill>
                <a:schemeClr val="accent1"/>
              </a:solidFill>
            </a:endParaRPr>
          </a:p>
        </p:txBody>
      </p:sp>
      <p:sp>
        <p:nvSpPr>
          <p:cNvPr id="3" name="Content Placeholder 2">
            <a:extLst>
              <a:ext uri="{FF2B5EF4-FFF2-40B4-BE49-F238E27FC236}">
                <a16:creationId xmlns:a16="http://schemas.microsoft.com/office/drawing/2014/main" id="{8BA928DA-E683-4B1D-A107-C1B627A1C3A4}"/>
              </a:ext>
            </a:extLst>
          </p:cNvPr>
          <p:cNvSpPr>
            <a:spLocks noGrp="1"/>
          </p:cNvSpPr>
          <p:nvPr>
            <p:ph idx="1"/>
          </p:nvPr>
        </p:nvSpPr>
        <p:spPr>
          <a:xfrm>
            <a:off x="1092200" y="1710160"/>
            <a:ext cx="10515600" cy="4521783"/>
          </a:xfrm>
        </p:spPr>
        <p:txBody>
          <a:bodyPr>
            <a:normAutofit/>
          </a:bodyPr>
          <a:lstStyle/>
          <a:p>
            <a:r>
              <a:rPr lang="en-US" dirty="0"/>
              <a:t>Levees along 30 miles as perimeter barrier around City</a:t>
            </a:r>
          </a:p>
          <a:p>
            <a:r>
              <a:rPr lang="en-US" dirty="0"/>
              <a:t>Storm Surge Protection (combination Green and Gray infrastructure)</a:t>
            </a:r>
          </a:p>
          <a:p>
            <a:r>
              <a:rPr lang="en-US" dirty="0"/>
              <a:t>Canal flood gates and dredging</a:t>
            </a:r>
          </a:p>
          <a:p>
            <a:r>
              <a:rPr lang="en-US" dirty="0"/>
              <a:t>Storm water management (retention structures and pumping stations)</a:t>
            </a:r>
          </a:p>
          <a:p>
            <a:r>
              <a:rPr lang="en-US" dirty="0"/>
              <a:t>Water, Power and Transportation System Protections</a:t>
            </a:r>
          </a:p>
          <a:p>
            <a:endParaRPr lang="en-US" dirty="0"/>
          </a:p>
        </p:txBody>
      </p:sp>
    </p:spTree>
    <p:extLst>
      <p:ext uri="{BB962C8B-B14F-4D97-AF65-F5344CB8AC3E}">
        <p14:creationId xmlns:p14="http://schemas.microsoft.com/office/powerpoint/2010/main" val="757208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a:extLst>
              <a:ext uri="{FF2B5EF4-FFF2-40B4-BE49-F238E27FC236}">
                <a16:creationId xmlns:a16="http://schemas.microsoft.com/office/drawing/2014/main" id="{22207C0F-6A51-C34E-9E31-D480EFA420DE}"/>
              </a:ext>
            </a:extLst>
          </p:cNvPr>
          <p:cNvSpPr>
            <a:spLocks noGrp="1" noChangeArrowheads="1"/>
          </p:cNvSpPr>
          <p:nvPr>
            <p:ph type="title"/>
          </p:nvPr>
        </p:nvSpPr>
        <p:spPr>
          <a:xfrm>
            <a:off x="762000" y="317123"/>
            <a:ext cx="10642599" cy="1006475"/>
          </a:xfrm>
        </p:spPr>
        <p:txBody>
          <a:bodyPr>
            <a:noAutofit/>
          </a:bodyPr>
          <a:lstStyle/>
          <a:p>
            <a:pPr algn="ctr">
              <a:defRPr/>
            </a:pPr>
            <a:r>
              <a:rPr lang="en-AU" altLang="en-US" sz="4000" b="1" dirty="0">
                <a:solidFill>
                  <a:schemeClr val="accent1"/>
                </a:solidFill>
                <a:cs typeface="Arial" charset="0"/>
              </a:rPr>
              <a:t>PPP Structure &amp; Need for Good Advisors</a:t>
            </a:r>
            <a:endParaRPr lang="en-US" sz="4000" b="1" i="1" dirty="0">
              <a:solidFill>
                <a:schemeClr val="accent1"/>
              </a:solidFill>
              <a:latin typeface="AECOM Sans" panose="020B0504020202020204" pitchFamily="34" charset="0"/>
              <a:ea typeface="AECOM Sans" panose="020B0504020202020204" pitchFamily="34" charset="0"/>
              <a:cs typeface="AECOM Sans" panose="020B0504020202020204" pitchFamily="34" charset="0"/>
            </a:endParaRPr>
          </a:p>
        </p:txBody>
      </p:sp>
      <p:cxnSp>
        <p:nvCxnSpPr>
          <p:cNvPr id="97282" name="AutoShape 4">
            <a:extLst>
              <a:ext uri="{FF2B5EF4-FFF2-40B4-BE49-F238E27FC236}">
                <a16:creationId xmlns:a16="http://schemas.microsoft.com/office/drawing/2014/main" id="{B0614A81-57B0-9842-BD75-BA0E8BC37083}"/>
              </a:ext>
            </a:extLst>
          </p:cNvPr>
          <p:cNvCxnSpPr>
            <a:cxnSpLocks noChangeShapeType="1"/>
            <a:stCxn id="97284" idx="2"/>
            <a:endCxn id="97285" idx="0"/>
          </p:cNvCxnSpPr>
          <p:nvPr/>
        </p:nvCxnSpPr>
        <p:spPr bwMode="auto">
          <a:xfrm>
            <a:off x="6111875" y="2555875"/>
            <a:ext cx="0" cy="654050"/>
          </a:xfrm>
          <a:prstGeom prst="straightConnector1">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0485" name="Rectangle 6">
            <a:extLst>
              <a:ext uri="{FF2B5EF4-FFF2-40B4-BE49-F238E27FC236}">
                <a16:creationId xmlns:a16="http://schemas.microsoft.com/office/drawing/2014/main" id="{44C5A5AD-2AA3-3D4F-94B7-9AE485B67EEE}"/>
              </a:ext>
            </a:extLst>
          </p:cNvPr>
          <p:cNvSpPr>
            <a:spLocks noChangeArrowheads="1"/>
          </p:cNvSpPr>
          <p:nvPr/>
        </p:nvSpPr>
        <p:spPr bwMode="blackWhite">
          <a:xfrm>
            <a:off x="1723232" y="1405821"/>
            <a:ext cx="2164159" cy="1261884"/>
          </a:xfrm>
          <a:prstGeom prst="rect">
            <a:avLst/>
          </a:prstGeom>
          <a:solidFill>
            <a:schemeClr val="accent5">
              <a:lumMod val="60000"/>
              <a:lumOff val="40000"/>
            </a:schemeClr>
          </a:solidFill>
          <a:ln w="9525">
            <a:solidFill>
              <a:schemeClr val="tx1"/>
            </a:solidFill>
            <a:miter lim="800000"/>
            <a:headEnd/>
            <a:tailEnd/>
          </a:ln>
        </p:spPr>
        <p:txBody>
          <a:bodyPr anchor="ctr"/>
          <a:lstStyle/>
          <a:p>
            <a:pPr algn="ctr">
              <a:defRPr/>
            </a:pPr>
            <a:r>
              <a:rPr lang="en-US" sz="2400" b="1" dirty="0">
                <a:solidFill>
                  <a:srgbClr val="000000"/>
                </a:solidFill>
                <a:latin typeface="AECOM Sans" panose="020B0504020202020204" pitchFamily="34" charset="0"/>
                <a:ea typeface="AECOM Sans" panose="020B0504020202020204" pitchFamily="34" charset="0"/>
                <a:cs typeface="AECOM Sans" panose="020B0504020202020204" pitchFamily="34" charset="0"/>
              </a:rPr>
              <a:t>Consultants for Feasibility Studies</a:t>
            </a:r>
            <a:endParaRPr lang="en-US" sz="2400"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97284" name="Rectangle 7">
            <a:extLst>
              <a:ext uri="{FF2B5EF4-FFF2-40B4-BE49-F238E27FC236}">
                <a16:creationId xmlns:a16="http://schemas.microsoft.com/office/drawing/2014/main" id="{F405BE36-577C-E848-978F-648E3DDA0FC9}"/>
              </a:ext>
            </a:extLst>
          </p:cNvPr>
          <p:cNvSpPr>
            <a:spLocks noChangeArrowheads="1"/>
          </p:cNvSpPr>
          <p:nvPr/>
        </p:nvSpPr>
        <p:spPr bwMode="blackWhite">
          <a:xfrm>
            <a:off x="5083175" y="1549400"/>
            <a:ext cx="2057400" cy="1006475"/>
          </a:xfrm>
          <a:prstGeom prst="rect">
            <a:avLst/>
          </a:prstGeom>
          <a:solidFill>
            <a:srgbClr val="FFCC66"/>
          </a:solidFill>
          <a:ln w="9525">
            <a:solidFill>
              <a:srgbClr val="000000"/>
            </a:solidFill>
            <a:miter lim="800000"/>
            <a:headEnd/>
            <a:tailEnd/>
          </a:ln>
        </p:spPr>
        <p:txBody>
          <a:bodyPr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ja-JP" sz="2800" b="1" dirty="0">
                <a:solidFill>
                  <a:srgbClr val="000000"/>
                </a:solidFill>
                <a:latin typeface="AECOM Sans" pitchFamily="34" charset="0"/>
              </a:rPr>
              <a:t>Owner</a:t>
            </a:r>
            <a:endParaRPr lang="en-US" altLang="en-US" sz="2800" b="1" dirty="0">
              <a:solidFill>
                <a:srgbClr val="000000"/>
              </a:solidFill>
              <a:latin typeface="AECOM Sans" pitchFamily="34" charset="0"/>
            </a:endParaRPr>
          </a:p>
        </p:txBody>
      </p:sp>
      <p:sp>
        <p:nvSpPr>
          <p:cNvPr id="97285" name="Rectangle 9">
            <a:extLst>
              <a:ext uri="{FF2B5EF4-FFF2-40B4-BE49-F238E27FC236}">
                <a16:creationId xmlns:a16="http://schemas.microsoft.com/office/drawing/2014/main" id="{E52DFB23-D683-1D43-A34E-1521D490E6B2}"/>
              </a:ext>
            </a:extLst>
          </p:cNvPr>
          <p:cNvSpPr>
            <a:spLocks noChangeArrowheads="1"/>
          </p:cNvSpPr>
          <p:nvPr/>
        </p:nvSpPr>
        <p:spPr bwMode="blackWhite">
          <a:xfrm>
            <a:off x="5006975" y="3209925"/>
            <a:ext cx="2209800" cy="854075"/>
          </a:xfrm>
          <a:prstGeom prst="rect">
            <a:avLst/>
          </a:prstGeom>
          <a:solidFill>
            <a:srgbClr val="FFCC66"/>
          </a:solidFill>
          <a:ln w="9525">
            <a:solidFill>
              <a:srgbClr val="000000"/>
            </a:solidFill>
            <a:miter lim="800000"/>
            <a:headEnd/>
            <a:tailEnd/>
          </a:ln>
        </p:spPr>
        <p:txBody>
          <a:bodyPr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ja-JP" sz="2000" b="1" dirty="0">
                <a:solidFill>
                  <a:srgbClr val="000000"/>
                </a:solidFill>
                <a:latin typeface="AECOM Sans" pitchFamily="34" charset="0"/>
              </a:rPr>
              <a:t>PPP Contractor</a:t>
            </a:r>
            <a:endParaRPr lang="en-US" altLang="en-US" sz="2000" b="1" dirty="0">
              <a:solidFill>
                <a:srgbClr val="000000"/>
              </a:solidFill>
              <a:latin typeface="AECOM Sans" pitchFamily="34" charset="0"/>
            </a:endParaRPr>
          </a:p>
        </p:txBody>
      </p:sp>
      <p:sp>
        <p:nvSpPr>
          <p:cNvPr id="97286" name="Rectangle 10">
            <a:extLst>
              <a:ext uri="{FF2B5EF4-FFF2-40B4-BE49-F238E27FC236}">
                <a16:creationId xmlns:a16="http://schemas.microsoft.com/office/drawing/2014/main" id="{EC204DB3-9559-3D4F-B5FE-3FB4FD0D0F7A}"/>
              </a:ext>
            </a:extLst>
          </p:cNvPr>
          <p:cNvSpPr>
            <a:spLocks noChangeArrowheads="1"/>
          </p:cNvSpPr>
          <p:nvPr/>
        </p:nvSpPr>
        <p:spPr bwMode="blackWhite">
          <a:xfrm>
            <a:off x="5159375" y="4445000"/>
            <a:ext cx="1905000" cy="850900"/>
          </a:xfrm>
          <a:prstGeom prst="rect">
            <a:avLst/>
          </a:prstGeom>
          <a:solidFill>
            <a:srgbClr val="FFCC66"/>
          </a:solidFill>
          <a:ln w="9525">
            <a:solidFill>
              <a:srgbClr val="000000"/>
            </a:solidFill>
            <a:miter lim="800000"/>
            <a:headEnd/>
            <a:tailEnd/>
          </a:ln>
        </p:spPr>
        <p:txBody>
          <a:bodyPr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600" b="1">
                <a:solidFill>
                  <a:srgbClr val="000000"/>
                </a:solidFill>
                <a:latin typeface="AECOM Sans" pitchFamily="34" charset="0"/>
              </a:rPr>
              <a:t>Design-Builder</a:t>
            </a:r>
          </a:p>
        </p:txBody>
      </p:sp>
      <p:sp>
        <p:nvSpPr>
          <p:cNvPr id="97287" name="Rectangle 11">
            <a:extLst>
              <a:ext uri="{FF2B5EF4-FFF2-40B4-BE49-F238E27FC236}">
                <a16:creationId xmlns:a16="http://schemas.microsoft.com/office/drawing/2014/main" id="{0F71461F-DF88-A244-A283-CB09A37E29B9}"/>
              </a:ext>
            </a:extLst>
          </p:cNvPr>
          <p:cNvSpPr>
            <a:spLocks noChangeArrowheads="1"/>
          </p:cNvSpPr>
          <p:nvPr/>
        </p:nvSpPr>
        <p:spPr bwMode="blackWhite">
          <a:xfrm>
            <a:off x="2797175" y="4445000"/>
            <a:ext cx="1905000" cy="831850"/>
          </a:xfrm>
          <a:prstGeom prst="rect">
            <a:avLst/>
          </a:prstGeom>
          <a:solidFill>
            <a:srgbClr val="FFCC66"/>
          </a:solidFill>
          <a:ln w="9525">
            <a:solidFill>
              <a:srgbClr val="000000"/>
            </a:solidFill>
            <a:miter lim="800000"/>
            <a:headEnd/>
            <a:tailEnd/>
          </a:ln>
        </p:spPr>
        <p:txBody>
          <a:bodyPr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600" b="1" dirty="0">
                <a:solidFill>
                  <a:srgbClr val="000000"/>
                </a:solidFill>
                <a:latin typeface="AECOM Sans" pitchFamily="34" charset="0"/>
              </a:rPr>
              <a:t>Development </a:t>
            </a:r>
          </a:p>
          <a:p>
            <a:pPr algn="ctr">
              <a:spcBef>
                <a:spcPct val="0"/>
              </a:spcBef>
              <a:buClrTx/>
              <a:buSzTx/>
              <a:buFontTx/>
              <a:buNone/>
            </a:pPr>
            <a:r>
              <a:rPr lang="en-US" altLang="en-US" sz="1600" b="1" dirty="0">
                <a:solidFill>
                  <a:srgbClr val="000000"/>
                </a:solidFill>
                <a:latin typeface="AECOM Sans" pitchFamily="34" charset="0"/>
              </a:rPr>
              <a:t>Services</a:t>
            </a:r>
          </a:p>
        </p:txBody>
      </p:sp>
      <p:sp>
        <p:nvSpPr>
          <p:cNvPr id="97288" name="Rectangle 12">
            <a:extLst>
              <a:ext uri="{FF2B5EF4-FFF2-40B4-BE49-F238E27FC236}">
                <a16:creationId xmlns:a16="http://schemas.microsoft.com/office/drawing/2014/main" id="{28D30E32-2A3E-7847-925C-33A69CC9A354}"/>
              </a:ext>
            </a:extLst>
          </p:cNvPr>
          <p:cNvSpPr>
            <a:spLocks noChangeArrowheads="1"/>
          </p:cNvSpPr>
          <p:nvPr/>
        </p:nvSpPr>
        <p:spPr bwMode="blackWhite">
          <a:xfrm>
            <a:off x="7521575" y="4445000"/>
            <a:ext cx="1905000" cy="831850"/>
          </a:xfrm>
          <a:prstGeom prst="rect">
            <a:avLst/>
          </a:prstGeom>
          <a:solidFill>
            <a:srgbClr val="FFCC66"/>
          </a:solidFill>
          <a:ln w="9525">
            <a:solidFill>
              <a:srgbClr val="000000"/>
            </a:solidFill>
            <a:miter lim="800000"/>
            <a:headEnd/>
            <a:tailEnd/>
          </a:ln>
        </p:spPr>
        <p:txBody>
          <a:bodyPr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400" b="1" dirty="0">
                <a:solidFill>
                  <a:srgbClr val="000000"/>
                </a:solidFill>
                <a:latin typeface="AECOM Sans" pitchFamily="34" charset="0"/>
              </a:rPr>
              <a:t>Operator</a:t>
            </a:r>
            <a:endParaRPr lang="en-US" altLang="en-US" sz="1400" dirty="0">
              <a:solidFill>
                <a:srgbClr val="000000"/>
              </a:solidFill>
              <a:latin typeface="AECOM Sans" pitchFamily="34" charset="0"/>
            </a:endParaRPr>
          </a:p>
        </p:txBody>
      </p:sp>
      <p:cxnSp>
        <p:nvCxnSpPr>
          <p:cNvPr id="97289" name="AutoShape 13">
            <a:extLst>
              <a:ext uri="{FF2B5EF4-FFF2-40B4-BE49-F238E27FC236}">
                <a16:creationId xmlns:a16="http://schemas.microsoft.com/office/drawing/2014/main" id="{9A73CAE6-A327-D54C-9A21-C957F6CD0A14}"/>
              </a:ext>
            </a:extLst>
          </p:cNvPr>
          <p:cNvCxnSpPr>
            <a:cxnSpLocks noChangeShapeType="1"/>
            <a:stCxn id="97287" idx="0"/>
            <a:endCxn id="97285" idx="2"/>
          </p:cNvCxnSpPr>
          <p:nvPr/>
        </p:nvCxnSpPr>
        <p:spPr bwMode="auto">
          <a:xfrm rot="5400000" flipH="1" flipV="1">
            <a:off x="4740275" y="3073400"/>
            <a:ext cx="381000" cy="2362200"/>
          </a:xfrm>
          <a:prstGeom prst="bentConnector3">
            <a:avLst>
              <a:gd name="adj1" fmla="val 50000"/>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cxnSp>
        <p:nvCxnSpPr>
          <p:cNvPr id="97290" name="AutoShape 14">
            <a:extLst>
              <a:ext uri="{FF2B5EF4-FFF2-40B4-BE49-F238E27FC236}">
                <a16:creationId xmlns:a16="http://schemas.microsoft.com/office/drawing/2014/main" id="{B253A96B-2EE3-A140-9B32-7C82F0D4D26A}"/>
              </a:ext>
            </a:extLst>
          </p:cNvPr>
          <p:cNvCxnSpPr>
            <a:cxnSpLocks noChangeShapeType="1"/>
            <a:stCxn id="97288" idx="0"/>
            <a:endCxn id="97285" idx="2"/>
          </p:cNvCxnSpPr>
          <p:nvPr/>
        </p:nvCxnSpPr>
        <p:spPr bwMode="auto">
          <a:xfrm rot="16200000" flipV="1">
            <a:off x="7102475" y="3073400"/>
            <a:ext cx="381000" cy="2362200"/>
          </a:xfrm>
          <a:prstGeom prst="bentConnector3">
            <a:avLst>
              <a:gd name="adj1" fmla="val 50000"/>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cxnSp>
        <p:nvCxnSpPr>
          <p:cNvPr id="97291" name="AutoShape 15">
            <a:extLst>
              <a:ext uri="{FF2B5EF4-FFF2-40B4-BE49-F238E27FC236}">
                <a16:creationId xmlns:a16="http://schemas.microsoft.com/office/drawing/2014/main" id="{A2D88EFA-BFD4-6148-BDD5-1FD966A9F162}"/>
              </a:ext>
            </a:extLst>
          </p:cNvPr>
          <p:cNvCxnSpPr>
            <a:cxnSpLocks noChangeShapeType="1"/>
            <a:stCxn id="97286" idx="0"/>
            <a:endCxn id="97285" idx="2"/>
          </p:cNvCxnSpPr>
          <p:nvPr/>
        </p:nvCxnSpPr>
        <p:spPr bwMode="auto">
          <a:xfrm flipV="1">
            <a:off x="6111875" y="4064000"/>
            <a:ext cx="0" cy="3810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7292" name="AutoShape 16">
            <a:extLst>
              <a:ext uri="{FF2B5EF4-FFF2-40B4-BE49-F238E27FC236}">
                <a16:creationId xmlns:a16="http://schemas.microsoft.com/office/drawing/2014/main" id="{17389E72-4536-0645-9278-7E4F8120298A}"/>
              </a:ext>
            </a:extLst>
          </p:cNvPr>
          <p:cNvCxnSpPr>
            <a:cxnSpLocks noChangeShapeType="1"/>
          </p:cNvCxnSpPr>
          <p:nvPr/>
        </p:nvCxnSpPr>
        <p:spPr bwMode="auto">
          <a:xfrm>
            <a:off x="3940175" y="2036763"/>
            <a:ext cx="1143000" cy="0"/>
          </a:xfrm>
          <a:prstGeom prst="straightConnector1">
            <a:avLst/>
          </a:prstGeom>
          <a:noFill/>
          <a:ln w="19050">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97296" name="AutoShape 27">
            <a:extLst>
              <a:ext uri="{FF2B5EF4-FFF2-40B4-BE49-F238E27FC236}">
                <a16:creationId xmlns:a16="http://schemas.microsoft.com/office/drawing/2014/main" id="{028C2622-9F23-8A43-896F-5417E7FF9FAD}"/>
              </a:ext>
            </a:extLst>
          </p:cNvPr>
          <p:cNvCxnSpPr>
            <a:cxnSpLocks noChangeShapeType="1"/>
            <a:stCxn id="97284" idx="3"/>
            <a:endCxn id="97301" idx="1"/>
          </p:cNvCxnSpPr>
          <p:nvPr/>
        </p:nvCxnSpPr>
        <p:spPr bwMode="auto">
          <a:xfrm flipV="1">
            <a:off x="7140575" y="2046873"/>
            <a:ext cx="1143000" cy="5765"/>
          </a:xfrm>
          <a:prstGeom prst="straightConnector1">
            <a:avLst/>
          </a:prstGeom>
          <a:ln>
            <a:headEnd type="stealth" w="med" len="med"/>
            <a:tailEn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cxnSp>
      <p:sp>
        <p:nvSpPr>
          <p:cNvPr id="5" name="Rectangle 4">
            <a:extLst>
              <a:ext uri="{FF2B5EF4-FFF2-40B4-BE49-F238E27FC236}">
                <a16:creationId xmlns:a16="http://schemas.microsoft.com/office/drawing/2014/main" id="{E2BCF25E-4EC5-294D-B05F-A6A52E50DC36}"/>
              </a:ext>
            </a:extLst>
          </p:cNvPr>
          <p:cNvSpPr/>
          <p:nvPr/>
        </p:nvSpPr>
        <p:spPr>
          <a:xfrm>
            <a:off x="4710113" y="5486400"/>
            <a:ext cx="2803525" cy="584200"/>
          </a:xfrm>
          <a:prstGeom prst="rect">
            <a:avLst/>
          </a:prstGeom>
          <a:solidFill>
            <a:schemeClr val="tx2">
              <a:lumMod val="40000"/>
              <a:lumOff val="60000"/>
            </a:schemeClr>
          </a:solidFill>
          <a:ln>
            <a:solidFill>
              <a:schemeClr val="tx1"/>
            </a:solidFill>
          </a:ln>
        </p:spPr>
        <p:txBody>
          <a:bodyPr wrap="none">
            <a:spAutoFit/>
          </a:bodyPr>
          <a:lstStyle/>
          <a:p>
            <a:pPr algn="ctr">
              <a:defRPr/>
            </a:pPr>
            <a:endParaRPr lang="en-US" altLang="en-US" sz="800" b="1" dirty="0">
              <a:solidFill>
                <a:srgbClr val="000000"/>
              </a:solidFill>
              <a:latin typeface="AECOM Sans" pitchFamily="34" charset="0"/>
            </a:endParaRPr>
          </a:p>
          <a:p>
            <a:pPr algn="ctr">
              <a:defRPr/>
            </a:pPr>
            <a:r>
              <a:rPr lang="en-US" altLang="en-US" sz="1600" b="1" dirty="0">
                <a:solidFill>
                  <a:srgbClr val="000000"/>
                </a:solidFill>
                <a:latin typeface="AECOM Sans" pitchFamily="34" charset="0"/>
              </a:rPr>
              <a:t>DESIGNER/ SUBCONTRACTORS</a:t>
            </a:r>
          </a:p>
          <a:p>
            <a:pPr algn="ctr">
              <a:defRPr/>
            </a:pPr>
            <a:endParaRPr lang="en-US" altLang="en-US" sz="800" b="1" dirty="0">
              <a:solidFill>
                <a:srgbClr val="000000"/>
              </a:solidFill>
              <a:latin typeface="AECOM Sans" pitchFamily="34" charset="0"/>
            </a:endParaRPr>
          </a:p>
        </p:txBody>
      </p:sp>
      <p:cxnSp>
        <p:nvCxnSpPr>
          <p:cNvPr id="7" name="Straight Connector 6">
            <a:extLst>
              <a:ext uri="{FF2B5EF4-FFF2-40B4-BE49-F238E27FC236}">
                <a16:creationId xmlns:a16="http://schemas.microsoft.com/office/drawing/2014/main" id="{F46A02EE-4673-DF4F-B25F-44F3CF4E0695}"/>
              </a:ext>
            </a:extLst>
          </p:cNvPr>
          <p:cNvCxnSpPr/>
          <p:nvPr/>
        </p:nvCxnSpPr>
        <p:spPr>
          <a:xfrm>
            <a:off x="7696200" y="64770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300" name="AutoShape 15">
            <a:extLst>
              <a:ext uri="{FF2B5EF4-FFF2-40B4-BE49-F238E27FC236}">
                <a16:creationId xmlns:a16="http://schemas.microsoft.com/office/drawing/2014/main" id="{E5777971-6505-5240-B77C-54293DCCD32D}"/>
              </a:ext>
            </a:extLst>
          </p:cNvPr>
          <p:cNvCxnSpPr>
            <a:cxnSpLocks noChangeShapeType="1"/>
            <a:stCxn id="5" idx="0"/>
            <a:endCxn id="97286" idx="2"/>
          </p:cNvCxnSpPr>
          <p:nvPr/>
        </p:nvCxnSpPr>
        <p:spPr bwMode="auto">
          <a:xfrm flipH="1" flipV="1">
            <a:off x="6111875" y="5295900"/>
            <a:ext cx="0" cy="19050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97301" name="Rectangle 16">
            <a:extLst>
              <a:ext uri="{FF2B5EF4-FFF2-40B4-BE49-F238E27FC236}">
                <a16:creationId xmlns:a16="http://schemas.microsoft.com/office/drawing/2014/main" id="{24C552FC-C8D4-0841-9C3D-D75E97A73353}"/>
              </a:ext>
            </a:extLst>
          </p:cNvPr>
          <p:cNvSpPr>
            <a:spLocks noChangeArrowheads="1"/>
          </p:cNvSpPr>
          <p:nvPr/>
        </p:nvSpPr>
        <p:spPr bwMode="auto">
          <a:xfrm>
            <a:off x="8283575" y="1323598"/>
            <a:ext cx="2829719" cy="1446550"/>
          </a:xfrm>
          <a:prstGeom prst="rect">
            <a:avLst/>
          </a:prstGeom>
          <a:solidFill>
            <a:srgbClr val="92D050"/>
          </a:solidFill>
          <a:ln w="9525">
            <a:solidFill>
              <a:schemeClr val="tx1"/>
            </a:solidFill>
            <a:miter lim="800000"/>
            <a:headEnd/>
            <a:tailEnd/>
          </a:ln>
        </p:spPr>
        <p:txBody>
          <a:bodyPr wrap="square">
            <a:spAutoFit/>
          </a:bodyP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800" b="1" dirty="0">
              <a:solidFill>
                <a:srgbClr val="000000"/>
              </a:solidFill>
              <a:latin typeface="AECOM Sans" pitchFamily="34" charset="0"/>
            </a:endParaRPr>
          </a:p>
          <a:p>
            <a:pPr algn="ctr">
              <a:spcBef>
                <a:spcPct val="0"/>
              </a:spcBef>
              <a:buClrTx/>
              <a:buSzTx/>
              <a:buFontTx/>
              <a:buNone/>
            </a:pPr>
            <a:r>
              <a:rPr lang="en-US" altLang="en-US" sz="2400" b="1" dirty="0">
                <a:solidFill>
                  <a:srgbClr val="000000"/>
                </a:solidFill>
                <a:latin typeface="AECOM Sans" pitchFamily="34" charset="0"/>
              </a:rPr>
              <a:t>Technical Advisors</a:t>
            </a:r>
          </a:p>
          <a:p>
            <a:pPr algn="ctr">
              <a:spcBef>
                <a:spcPct val="0"/>
              </a:spcBef>
              <a:buClrTx/>
              <a:buSzTx/>
              <a:buFontTx/>
              <a:buNone/>
            </a:pPr>
            <a:r>
              <a:rPr lang="en-US" altLang="en-US" sz="2400" b="1" dirty="0">
                <a:solidFill>
                  <a:srgbClr val="000000"/>
                </a:solidFill>
                <a:latin typeface="AECOM Sans" pitchFamily="34" charset="0"/>
              </a:rPr>
              <a:t>Legal advisor</a:t>
            </a:r>
          </a:p>
          <a:p>
            <a:pPr algn="ctr">
              <a:spcBef>
                <a:spcPct val="0"/>
              </a:spcBef>
              <a:buClrTx/>
              <a:buSzTx/>
              <a:buFontTx/>
              <a:buNone/>
            </a:pPr>
            <a:r>
              <a:rPr lang="en-US" altLang="en-US" sz="2400" b="1" dirty="0">
                <a:solidFill>
                  <a:srgbClr val="000000"/>
                </a:solidFill>
                <a:latin typeface="AECOM Sans" pitchFamily="34" charset="0"/>
              </a:rPr>
              <a:t>Financial Advisors</a:t>
            </a:r>
          </a:p>
          <a:p>
            <a:pPr>
              <a:spcBef>
                <a:spcPct val="0"/>
              </a:spcBef>
              <a:buClrTx/>
              <a:buSzTx/>
              <a:buFontTx/>
              <a:buNone/>
            </a:pPr>
            <a:endParaRPr lang="en-US" altLang="en-US" sz="800" dirty="0"/>
          </a:p>
        </p:txBody>
      </p:sp>
    </p:spTree>
    <p:extLst>
      <p:ext uri="{BB962C8B-B14F-4D97-AF65-F5344CB8AC3E}">
        <p14:creationId xmlns:p14="http://schemas.microsoft.com/office/powerpoint/2010/main" val="3775476262"/>
      </p:ext>
    </p:extLst>
  </p:cSld>
  <p:clrMapOvr>
    <a:masterClrMapping/>
  </p:clrMapOvr>
</p:sld>
</file>

<file path=ppt/theme/theme1.xml><?xml version="1.0" encoding="utf-8"?>
<a:theme xmlns:a="http://schemas.openxmlformats.org/drawingml/2006/main" name="Office Theme">
  <a:themeElements>
    <a:clrScheme name="CLDP">
      <a:dk1>
        <a:srgbClr val="000000"/>
      </a:dk1>
      <a:lt1>
        <a:sysClr val="window" lastClr="FFFFFF"/>
      </a:lt1>
      <a:dk2>
        <a:srgbClr val="112E51"/>
      </a:dk2>
      <a:lt2>
        <a:srgbClr val="E7E6E6"/>
      </a:lt2>
      <a:accent1>
        <a:srgbClr val="0092D9"/>
      </a:accent1>
      <a:accent2>
        <a:srgbClr val="ED7D31"/>
      </a:accent2>
      <a:accent3>
        <a:srgbClr val="A5A5A5"/>
      </a:accent3>
      <a:accent4>
        <a:srgbClr val="FFCC33"/>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16301</TotalTime>
  <Words>6226</Words>
  <Application>Microsoft Office PowerPoint</Application>
  <PresentationFormat>Widescreen</PresentationFormat>
  <Paragraphs>712</Paragraphs>
  <Slides>44</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AECOM Sans</vt:lpstr>
      <vt:lpstr>Arial</vt:lpstr>
      <vt:lpstr>Arial Narrow</vt:lpstr>
      <vt:lpstr>Calibri</vt:lpstr>
      <vt:lpstr>Calibri Light</vt:lpstr>
      <vt:lpstr>Wingdings</vt:lpstr>
      <vt:lpstr>Office Theme</vt:lpstr>
      <vt:lpstr>2_Office Theme</vt:lpstr>
      <vt:lpstr>The Commercial Law Development Program Presents Public-Private Partnerships (PPP) Webinar Series</vt:lpstr>
      <vt:lpstr>PowerPoint Presentation</vt:lpstr>
      <vt:lpstr>Today’s Presenters </vt:lpstr>
      <vt:lpstr>PowerPoint Presentation</vt:lpstr>
      <vt:lpstr>Overview of Climate Action PPPs </vt:lpstr>
      <vt:lpstr>Climate PPP Project Categories</vt:lpstr>
      <vt:lpstr>P3 and Climate Resiliency</vt:lpstr>
      <vt:lpstr>Potential Scope for Chittagong Climate Action PPP</vt:lpstr>
      <vt:lpstr>PPP Structure &amp; Need for Good Advisors</vt:lpstr>
      <vt:lpstr>Project Development </vt:lpstr>
      <vt:lpstr>Feasibility Analysis - Checking Project Viability &amp; Risk Mitigation </vt:lpstr>
      <vt:lpstr>Feasibility Analyses Assess 5 Key Elements</vt:lpstr>
      <vt:lpstr>Technical Feasibility Studies - create confidence &amp; attract higher-end developers</vt:lpstr>
      <vt:lpstr>FUNDING - At the Feasibility stage, the focus is on affordability of the project</vt:lpstr>
      <vt:lpstr>Policy &amp; Legal – Enabling Legislation </vt:lpstr>
      <vt:lpstr>PowerPoint Presentation</vt:lpstr>
      <vt:lpstr>Commercial - Selection of Project Delivery  Analysis of Alternatives</vt:lpstr>
      <vt:lpstr>Procurement and Contracting </vt:lpstr>
      <vt:lpstr>Procurement-- Competitive Tender Objectives and Requirements</vt:lpstr>
      <vt:lpstr>Procurement – Getting Ready–  Pre-Procurement Phase</vt:lpstr>
      <vt:lpstr>PPP Contractual Framework</vt:lpstr>
      <vt:lpstr>The Parties to the PPP Contracts</vt:lpstr>
      <vt:lpstr>PPP Contractual Framework</vt:lpstr>
      <vt:lpstr>Why the PPP Contracts Matter-Allocation of Risks and Regulation of Revenue Stream</vt:lpstr>
      <vt:lpstr>Standard Risk Allocation—Lenders’ Risk Appetite</vt:lpstr>
      <vt:lpstr>Force Majeure Events</vt:lpstr>
      <vt:lpstr>PPP Contracts– Climate and Resilience Risk and Insurance or other Coverage</vt:lpstr>
      <vt:lpstr> Concession or PPP Contract </vt:lpstr>
      <vt:lpstr>Engineering, Procurement and Construction (EPC)/Design Build (DB) Contract</vt:lpstr>
      <vt:lpstr>Commercial Contract (e.g., Operations &amp; Maintenance Agreement)</vt:lpstr>
      <vt:lpstr>Termination and Compensation</vt:lpstr>
      <vt:lpstr>O&amp;M  - Termination/Indemnification Post-Completion</vt:lpstr>
      <vt:lpstr>PPP - Termination Chart, Post-Completion</vt:lpstr>
      <vt:lpstr>Finance and Funding Plan </vt:lpstr>
      <vt:lpstr>Overview of Climate Finance</vt:lpstr>
      <vt:lpstr>Private Sources &amp; Intermediaries</vt:lpstr>
      <vt:lpstr>Public Sources &amp; Intermediaries</vt:lpstr>
      <vt:lpstr>Uses of Climate Financing</vt:lpstr>
      <vt:lpstr>Climate Financing Instruments to Leverage Private Sector Investment</vt:lpstr>
      <vt:lpstr>Summary and Conclusions</vt:lpstr>
      <vt:lpstr>Previous Webinars</vt:lpstr>
      <vt:lpstr>Access Previous Recordings</vt:lpstr>
      <vt:lpstr>Upcoming Webinars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Clinch, Elizabeth (Federal)</dc:creator>
  <cp:lastModifiedBy>Clinch, Elizabeth (Federal)</cp:lastModifiedBy>
  <cp:revision>110</cp:revision>
  <cp:lastPrinted>2022-02-15T14:36:28Z</cp:lastPrinted>
  <dcterms:created xsi:type="dcterms:W3CDTF">2020-10-14T20:33:14Z</dcterms:created>
  <dcterms:modified xsi:type="dcterms:W3CDTF">2022-02-28T19:05:44Z</dcterms:modified>
</cp:coreProperties>
</file>